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344" r:id="rId5"/>
    <p:sldId id="346" r:id="rId6"/>
    <p:sldId id="347" r:id="rId7"/>
    <p:sldId id="431" r:id="rId8"/>
    <p:sldId id="263" r:id="rId9"/>
    <p:sldId id="325" r:id="rId10"/>
    <p:sldId id="329" r:id="rId11"/>
    <p:sldId id="351" r:id="rId12"/>
    <p:sldId id="282" r:id="rId13"/>
    <p:sldId id="283" r:id="rId14"/>
    <p:sldId id="284" r:id="rId15"/>
    <p:sldId id="352" r:id="rId16"/>
    <p:sldId id="353" r:id="rId17"/>
    <p:sldId id="354" r:id="rId18"/>
    <p:sldId id="356" r:id="rId19"/>
    <p:sldId id="339" r:id="rId20"/>
    <p:sldId id="357" r:id="rId21"/>
    <p:sldId id="361" r:id="rId22"/>
    <p:sldId id="3209" r:id="rId23"/>
    <p:sldId id="3210" r:id="rId24"/>
    <p:sldId id="3208" r:id="rId25"/>
    <p:sldId id="3203" r:id="rId26"/>
    <p:sldId id="306" r:id="rId27"/>
    <p:sldId id="307" r:id="rId28"/>
    <p:sldId id="316" r:id="rId29"/>
    <p:sldId id="308" r:id="rId30"/>
    <p:sldId id="358" r:id="rId31"/>
    <p:sldId id="3205" r:id="rId32"/>
    <p:sldId id="3206" r:id="rId33"/>
    <p:sldId id="3207" r:id="rId34"/>
    <p:sldId id="3204" r:id="rId35"/>
    <p:sldId id="330" r:id="rId36"/>
  </p:sldIdLst>
  <p:sldSz cx="12192000" cy="6858000"/>
  <p:notesSz cx="6858000" cy="9144000"/>
  <p:defaultTextStyle>
    <a:defPPr>
      <a:defRPr lang="es-C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1E7C"/>
    <a:srgbClr val="FFFFFF"/>
    <a:srgbClr val="20F1AD"/>
    <a:srgbClr val="FB7C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69" autoAdjust="0"/>
    <p:restoredTop sz="96357" autoAdjust="0"/>
  </p:normalViewPr>
  <p:slideViewPr>
    <p:cSldViewPr snapToGrid="0">
      <p:cViewPr varScale="1">
        <p:scale>
          <a:sx n="114" d="100"/>
          <a:sy n="114" d="100"/>
        </p:scale>
        <p:origin x="414" y="8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29B9E-10A3-4476-90F5-3B5275467634}" type="datetimeFigureOut">
              <a:rPr lang="es-CL" smtClean="0"/>
              <a:t>03-05-2024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7D4CF-61C1-431A-A035-1FD1DFAC8C6E}" type="slidenum">
              <a:rPr lang="es-CL" smtClean="0"/>
              <a:t>‹Nº›</a:t>
            </a:fld>
            <a:endParaRPr lang="es-CL"/>
          </a:p>
        </p:txBody>
      </p:sp>
    </p:spTree>
    <p:extLst>
      <p:ext uri="{BB962C8B-B14F-4D97-AF65-F5344CB8AC3E}">
        <p14:creationId xmlns:p14="http://schemas.microsoft.com/office/powerpoint/2010/main" val="117960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827D4CF-61C1-431A-A035-1FD1DFAC8C6E}" type="slidenum">
              <a:rPr lang="es-CL" smtClean="0"/>
              <a:t>1</a:t>
            </a:fld>
            <a:endParaRPr lang="es-CL"/>
          </a:p>
        </p:txBody>
      </p:sp>
    </p:spTree>
    <p:extLst>
      <p:ext uri="{BB962C8B-B14F-4D97-AF65-F5344CB8AC3E}">
        <p14:creationId xmlns:p14="http://schemas.microsoft.com/office/powerpoint/2010/main" val="2741349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idea de negocio: Se entenderá como idea de negocios, a aquel producto o servicio que el emprendedor desea ofrecer al mercado, tomando en cuenta tendencias y tecnologías existentes para introducirse en un sector, claridad sobre el estado actual de la problemática que se quiere resolver (lo que el cliente necesita), solución propuesta (lo que debe hacer el producto o servicio), identificación del usuario final y oferta de valor que haga posible que éste último se encuentre dispuesto a retribuir por el producto o servicio otorga</a:t>
            </a:r>
            <a:endParaRPr lang="es-CL" dirty="0"/>
          </a:p>
        </p:txBody>
      </p:sp>
      <p:sp>
        <p:nvSpPr>
          <p:cNvPr id="4" name="Marcador de número de diapositiva 3"/>
          <p:cNvSpPr>
            <a:spLocks noGrp="1"/>
          </p:cNvSpPr>
          <p:nvPr>
            <p:ph type="sldNum" sz="quarter" idx="5"/>
          </p:nvPr>
        </p:nvSpPr>
        <p:spPr/>
        <p:txBody>
          <a:bodyPr/>
          <a:lstStyle/>
          <a:p>
            <a:fld id="{BEAC83E7-4144-4A3A-8457-7CFCD394BC12}" type="slidenum">
              <a:rPr lang="es-CL" smtClean="0"/>
              <a:t>4</a:t>
            </a:fld>
            <a:endParaRPr lang="es-CL"/>
          </a:p>
        </p:txBody>
      </p:sp>
    </p:spTree>
    <p:extLst>
      <p:ext uri="{BB962C8B-B14F-4D97-AF65-F5344CB8AC3E}">
        <p14:creationId xmlns:p14="http://schemas.microsoft.com/office/powerpoint/2010/main" val="770674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27D4CF-61C1-431A-A035-1FD1DFAC8C6E}" type="slidenum">
              <a:rPr kumimoji="0" lang="es-C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122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detalle de la etapa de Admisibilidad lo pueden encontrar en la página 22 de las bases técnicas.</a:t>
            </a:r>
            <a:endParaRPr lang="es-CL" dirty="0"/>
          </a:p>
        </p:txBody>
      </p:sp>
      <p:sp>
        <p:nvSpPr>
          <p:cNvPr id="4" name="Marcador de número de diapositiva 3"/>
          <p:cNvSpPr>
            <a:spLocks noGrp="1"/>
          </p:cNvSpPr>
          <p:nvPr>
            <p:ph type="sldNum" sz="quarter" idx="5"/>
          </p:nvPr>
        </p:nvSpPr>
        <p:spPr/>
        <p:txBody>
          <a:bodyPr/>
          <a:lstStyle/>
          <a:p>
            <a:fld id="{3827D4CF-61C1-431A-A035-1FD1DFAC8C6E}" type="slidenum">
              <a:rPr lang="es-CL" smtClean="0"/>
              <a:t>16</a:t>
            </a:fld>
            <a:endParaRPr lang="es-CL"/>
          </a:p>
        </p:txBody>
      </p:sp>
    </p:spTree>
    <p:extLst>
      <p:ext uri="{BB962C8B-B14F-4D97-AF65-F5344CB8AC3E}">
        <p14:creationId xmlns:p14="http://schemas.microsoft.com/office/powerpoint/2010/main" val="1128039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56AC03A-BA04-4233-B715-6DCE46DC9582}" type="slidenum">
              <a:rPr lang="es-CL" smtClean="0"/>
              <a:t>22</a:t>
            </a:fld>
            <a:endParaRPr lang="es-CL"/>
          </a:p>
        </p:txBody>
      </p:sp>
    </p:spTree>
    <p:extLst>
      <p:ext uri="{BB962C8B-B14F-4D97-AF65-F5344CB8AC3E}">
        <p14:creationId xmlns:p14="http://schemas.microsoft.com/office/powerpoint/2010/main" val="200112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endParaRPr lang="es-CL" dirty="0"/>
          </a:p>
        </p:txBody>
      </p:sp>
      <p:sp>
        <p:nvSpPr>
          <p:cNvPr id="4" name="3 Marcador de número de diapositiva"/>
          <p:cNvSpPr>
            <a:spLocks noGrp="1"/>
          </p:cNvSpPr>
          <p:nvPr>
            <p:ph type="sldNum" sz="quarter" idx="10"/>
          </p:nvPr>
        </p:nvSpPr>
        <p:spPr/>
        <p:txBody>
          <a:bodyPr/>
          <a:lstStyle/>
          <a:p>
            <a:fld id="{3F816FCE-3A83-4812-B9DC-D865F32204B8}" type="slidenum">
              <a:rPr lang="es-CL" smtClean="0"/>
              <a:t>26</a:t>
            </a:fld>
            <a:endParaRPr lang="es-CL"/>
          </a:p>
        </p:txBody>
      </p:sp>
    </p:spTree>
    <p:extLst>
      <p:ext uri="{BB962C8B-B14F-4D97-AF65-F5344CB8AC3E}">
        <p14:creationId xmlns:p14="http://schemas.microsoft.com/office/powerpoint/2010/main" val="189954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827D4CF-61C1-431A-A035-1FD1DFAC8C6E}" type="slidenum">
              <a:rPr lang="es-CL" smtClean="0"/>
              <a:t>27</a:t>
            </a:fld>
            <a:endParaRPr lang="es-CL"/>
          </a:p>
        </p:txBody>
      </p:sp>
    </p:spTree>
    <p:extLst>
      <p:ext uri="{BB962C8B-B14F-4D97-AF65-F5344CB8AC3E}">
        <p14:creationId xmlns:p14="http://schemas.microsoft.com/office/powerpoint/2010/main" val="46221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detalle de la etapa de Admisibilidad lo pueden encontrar en la página 22 de las bases técnicas.</a:t>
            </a:r>
            <a:endParaRPr lang="es-CL" dirty="0"/>
          </a:p>
        </p:txBody>
      </p:sp>
      <p:sp>
        <p:nvSpPr>
          <p:cNvPr id="4" name="Marcador de número de diapositiva 3"/>
          <p:cNvSpPr>
            <a:spLocks noGrp="1"/>
          </p:cNvSpPr>
          <p:nvPr>
            <p:ph type="sldNum" sz="quarter" idx="5"/>
          </p:nvPr>
        </p:nvSpPr>
        <p:spPr/>
        <p:txBody>
          <a:bodyPr/>
          <a:lstStyle/>
          <a:p>
            <a:fld id="{3827D4CF-61C1-431A-A035-1FD1DFAC8C6E}" type="slidenum">
              <a:rPr lang="es-CL" smtClean="0"/>
              <a:t>30</a:t>
            </a:fld>
            <a:endParaRPr lang="es-CL"/>
          </a:p>
        </p:txBody>
      </p:sp>
    </p:spTree>
    <p:extLst>
      <p:ext uri="{BB962C8B-B14F-4D97-AF65-F5344CB8AC3E}">
        <p14:creationId xmlns:p14="http://schemas.microsoft.com/office/powerpoint/2010/main" val="3377405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27D4CF-61C1-431A-A035-1FD1DFAC8C6E}" type="slidenum">
              <a:rPr kumimoji="0" lang="es-C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s-C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1929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E556E13-FFC4-BE2F-7107-C36DB421A699}"/>
              </a:ext>
            </a:extLst>
          </p:cNvPr>
          <p:cNvSpPr>
            <a:spLocks noGrp="1"/>
          </p:cNvSpPr>
          <p:nvPr>
            <p:ph type="dt" sz="half" idx="10"/>
          </p:nvPr>
        </p:nvSpPr>
        <p:spPr/>
        <p:txBody>
          <a:bodyPr/>
          <a:lstStyle>
            <a:lvl1pPr>
              <a:defRPr/>
            </a:lvl1pPr>
          </a:lstStyle>
          <a:p>
            <a:pPr>
              <a:defRPr/>
            </a:pPr>
            <a:fld id="{5FE2BDA6-C39D-4B6A-9DC4-5EC176BCE259}" type="datetimeFigureOut">
              <a:rPr lang="es-CL"/>
              <a:pPr>
                <a:defRPr/>
              </a:pPr>
              <a:t>03-05-2024</a:t>
            </a:fld>
            <a:endParaRPr lang="es-CL"/>
          </a:p>
        </p:txBody>
      </p:sp>
      <p:sp>
        <p:nvSpPr>
          <p:cNvPr id="5" name="Marcador de pie de página 4">
            <a:extLst>
              <a:ext uri="{FF2B5EF4-FFF2-40B4-BE49-F238E27FC236}">
                <a16:creationId xmlns:a16="http://schemas.microsoft.com/office/drawing/2014/main" id="{5FF048D7-64F1-EDA7-AB88-868FAE3A079B}"/>
              </a:ext>
            </a:extLst>
          </p:cNvPr>
          <p:cNvSpPr>
            <a:spLocks noGrp="1"/>
          </p:cNvSpPr>
          <p:nvPr>
            <p:ph type="ftr" sz="quarter" idx="11"/>
          </p:nvPr>
        </p:nvSpPr>
        <p:spPr/>
        <p:txBody>
          <a:bodyPr/>
          <a:lstStyle>
            <a:lvl1pPr>
              <a:defRPr/>
            </a:lvl1pPr>
          </a:lstStyle>
          <a:p>
            <a:pPr>
              <a:defRPr/>
            </a:pPr>
            <a:endParaRPr lang="es-CL"/>
          </a:p>
        </p:txBody>
      </p:sp>
      <p:sp>
        <p:nvSpPr>
          <p:cNvPr id="6" name="Marcador de número de diapositiva 5">
            <a:extLst>
              <a:ext uri="{FF2B5EF4-FFF2-40B4-BE49-F238E27FC236}">
                <a16:creationId xmlns:a16="http://schemas.microsoft.com/office/drawing/2014/main" id="{FA53932B-0919-D111-F082-8D953ED29FBE}"/>
              </a:ext>
            </a:extLst>
          </p:cNvPr>
          <p:cNvSpPr>
            <a:spLocks noGrp="1"/>
          </p:cNvSpPr>
          <p:nvPr>
            <p:ph type="sldNum" sz="quarter" idx="12"/>
          </p:nvPr>
        </p:nvSpPr>
        <p:spPr/>
        <p:txBody>
          <a:bodyPr/>
          <a:lstStyle>
            <a:lvl1pPr>
              <a:defRPr/>
            </a:lvl1pPr>
          </a:lstStyle>
          <a:p>
            <a:pPr>
              <a:defRPr/>
            </a:pPr>
            <a:fld id="{7B075C52-1CE9-4420-AA5F-A6F64C4D90EE}" type="slidenum">
              <a:rPr lang="es-CL" altLang="es-CL"/>
              <a:pPr>
                <a:defRPr/>
              </a:pPr>
              <a:t>‹Nº›</a:t>
            </a:fld>
            <a:endParaRPr lang="es-CL" altLang="es-CL"/>
          </a:p>
        </p:txBody>
      </p:sp>
    </p:spTree>
    <p:extLst>
      <p:ext uri="{BB962C8B-B14F-4D97-AF65-F5344CB8AC3E}">
        <p14:creationId xmlns:p14="http://schemas.microsoft.com/office/powerpoint/2010/main" val="1743790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AB8DCC-C35F-A26B-29B1-873C1E6C5B7E}"/>
              </a:ext>
            </a:extLst>
          </p:cNvPr>
          <p:cNvSpPr>
            <a:spLocks noGrp="1"/>
          </p:cNvSpPr>
          <p:nvPr>
            <p:ph type="dt" sz="half" idx="10"/>
          </p:nvPr>
        </p:nvSpPr>
        <p:spPr/>
        <p:txBody>
          <a:bodyPr/>
          <a:lstStyle>
            <a:lvl1pPr>
              <a:defRPr/>
            </a:lvl1pPr>
          </a:lstStyle>
          <a:p>
            <a:pPr>
              <a:defRPr/>
            </a:pPr>
            <a:fld id="{8AF6EE13-FD9B-45E6-8791-9476D903EBDD}" type="datetimeFigureOut">
              <a:rPr lang="es-CL"/>
              <a:pPr>
                <a:defRPr/>
              </a:pPr>
              <a:t>03-05-2024</a:t>
            </a:fld>
            <a:endParaRPr lang="es-CL"/>
          </a:p>
        </p:txBody>
      </p:sp>
      <p:sp>
        <p:nvSpPr>
          <p:cNvPr id="5" name="Marcador de pie de página 4">
            <a:extLst>
              <a:ext uri="{FF2B5EF4-FFF2-40B4-BE49-F238E27FC236}">
                <a16:creationId xmlns:a16="http://schemas.microsoft.com/office/drawing/2014/main" id="{CB08FD5F-95ED-B972-DDE0-3A585EC676AD}"/>
              </a:ext>
            </a:extLst>
          </p:cNvPr>
          <p:cNvSpPr>
            <a:spLocks noGrp="1"/>
          </p:cNvSpPr>
          <p:nvPr>
            <p:ph type="ftr" sz="quarter" idx="11"/>
          </p:nvPr>
        </p:nvSpPr>
        <p:spPr/>
        <p:txBody>
          <a:bodyPr/>
          <a:lstStyle>
            <a:lvl1pPr>
              <a:defRPr/>
            </a:lvl1pPr>
          </a:lstStyle>
          <a:p>
            <a:pPr>
              <a:defRPr/>
            </a:pPr>
            <a:endParaRPr lang="es-CL"/>
          </a:p>
        </p:txBody>
      </p:sp>
      <p:sp>
        <p:nvSpPr>
          <p:cNvPr id="6" name="Marcador de número de diapositiva 5">
            <a:extLst>
              <a:ext uri="{FF2B5EF4-FFF2-40B4-BE49-F238E27FC236}">
                <a16:creationId xmlns:a16="http://schemas.microsoft.com/office/drawing/2014/main" id="{11C05FB9-E1A2-76CC-CF0C-58AC74E8417A}"/>
              </a:ext>
            </a:extLst>
          </p:cNvPr>
          <p:cNvSpPr>
            <a:spLocks noGrp="1"/>
          </p:cNvSpPr>
          <p:nvPr>
            <p:ph type="sldNum" sz="quarter" idx="12"/>
          </p:nvPr>
        </p:nvSpPr>
        <p:spPr/>
        <p:txBody>
          <a:bodyPr/>
          <a:lstStyle>
            <a:lvl1pPr>
              <a:defRPr/>
            </a:lvl1pPr>
          </a:lstStyle>
          <a:p>
            <a:pPr>
              <a:defRPr/>
            </a:pPr>
            <a:fld id="{4B88EFCC-2953-4A90-922C-E68FD1BDF7A5}" type="slidenum">
              <a:rPr lang="es-CL" altLang="es-CL"/>
              <a:pPr>
                <a:defRPr/>
              </a:pPr>
              <a:t>‹Nº›</a:t>
            </a:fld>
            <a:endParaRPr lang="es-CL" altLang="es-CL"/>
          </a:p>
        </p:txBody>
      </p:sp>
    </p:spTree>
    <p:extLst>
      <p:ext uri="{BB962C8B-B14F-4D97-AF65-F5344CB8AC3E}">
        <p14:creationId xmlns:p14="http://schemas.microsoft.com/office/powerpoint/2010/main" val="83003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ABA6CCC-8282-0B92-CA51-5BFB1CBADAD9}"/>
              </a:ext>
            </a:extLst>
          </p:cNvPr>
          <p:cNvSpPr>
            <a:spLocks noGrp="1"/>
          </p:cNvSpPr>
          <p:nvPr>
            <p:ph type="dt" sz="half" idx="10"/>
          </p:nvPr>
        </p:nvSpPr>
        <p:spPr/>
        <p:txBody>
          <a:bodyPr/>
          <a:lstStyle>
            <a:lvl1pPr>
              <a:defRPr/>
            </a:lvl1pPr>
          </a:lstStyle>
          <a:p>
            <a:pPr>
              <a:defRPr/>
            </a:pPr>
            <a:fld id="{5DDE1DF8-F617-4B92-94E0-5BA79D6F18AB}" type="datetimeFigureOut">
              <a:rPr lang="es-CL"/>
              <a:pPr>
                <a:defRPr/>
              </a:pPr>
              <a:t>03-05-2024</a:t>
            </a:fld>
            <a:endParaRPr lang="es-CL"/>
          </a:p>
        </p:txBody>
      </p:sp>
      <p:sp>
        <p:nvSpPr>
          <p:cNvPr id="5" name="Marcador de pie de página 4">
            <a:extLst>
              <a:ext uri="{FF2B5EF4-FFF2-40B4-BE49-F238E27FC236}">
                <a16:creationId xmlns:a16="http://schemas.microsoft.com/office/drawing/2014/main" id="{5BBF1554-C497-2CF0-1E50-17F70E2868F0}"/>
              </a:ext>
            </a:extLst>
          </p:cNvPr>
          <p:cNvSpPr>
            <a:spLocks noGrp="1"/>
          </p:cNvSpPr>
          <p:nvPr>
            <p:ph type="ftr" sz="quarter" idx="11"/>
          </p:nvPr>
        </p:nvSpPr>
        <p:spPr/>
        <p:txBody>
          <a:bodyPr/>
          <a:lstStyle>
            <a:lvl1pPr>
              <a:defRPr/>
            </a:lvl1pPr>
          </a:lstStyle>
          <a:p>
            <a:pPr>
              <a:defRPr/>
            </a:pPr>
            <a:endParaRPr lang="es-CL"/>
          </a:p>
        </p:txBody>
      </p:sp>
      <p:sp>
        <p:nvSpPr>
          <p:cNvPr id="6" name="Marcador de número de diapositiva 5">
            <a:extLst>
              <a:ext uri="{FF2B5EF4-FFF2-40B4-BE49-F238E27FC236}">
                <a16:creationId xmlns:a16="http://schemas.microsoft.com/office/drawing/2014/main" id="{B6E7E134-98D1-79D3-C6BB-2EB7A0AA70DF}"/>
              </a:ext>
            </a:extLst>
          </p:cNvPr>
          <p:cNvSpPr>
            <a:spLocks noGrp="1"/>
          </p:cNvSpPr>
          <p:nvPr>
            <p:ph type="sldNum" sz="quarter" idx="12"/>
          </p:nvPr>
        </p:nvSpPr>
        <p:spPr/>
        <p:txBody>
          <a:bodyPr/>
          <a:lstStyle>
            <a:lvl1pPr>
              <a:defRPr/>
            </a:lvl1pPr>
          </a:lstStyle>
          <a:p>
            <a:pPr>
              <a:defRPr/>
            </a:pPr>
            <a:fld id="{DA6385F9-0BA6-4EB6-8D03-7AA6222214E2}" type="slidenum">
              <a:rPr lang="es-CL" altLang="es-CL"/>
              <a:pPr>
                <a:defRPr/>
              </a:pPr>
              <a:t>‹Nº›</a:t>
            </a:fld>
            <a:endParaRPr lang="es-CL" altLang="es-CL"/>
          </a:p>
        </p:txBody>
      </p:sp>
    </p:spTree>
    <p:extLst>
      <p:ext uri="{BB962C8B-B14F-4D97-AF65-F5344CB8AC3E}">
        <p14:creationId xmlns:p14="http://schemas.microsoft.com/office/powerpoint/2010/main" val="2959767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7" name="Marcador de número de diapositiva 5"/>
          <p:cNvSpPr>
            <a:spLocks noGrp="1"/>
          </p:cNvSpPr>
          <p:nvPr>
            <p:ph type="sldNum" sz="quarter" idx="4"/>
          </p:nvPr>
        </p:nvSpPr>
        <p:spPr>
          <a:xfrm>
            <a:off x="147083" y="6356352"/>
            <a:ext cx="2743200" cy="365125"/>
          </a:xfrm>
          <a:prstGeom prst="rect">
            <a:avLst/>
          </a:prstGeom>
        </p:spPr>
        <p:txBody>
          <a:bodyPr vert="horz" lIns="91440" tIns="45720" rIns="91440" bIns="45720" rtlCol="0" anchor="ctr"/>
          <a:lstStyle>
            <a:lvl1pPr algn="l">
              <a:defRPr sz="900">
                <a:solidFill>
                  <a:srgbClr val="9FC75D"/>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s-CL" dirty="0">
                <a:solidFill>
                  <a:schemeClr val="tx1">
                    <a:lumMod val="85000"/>
                    <a:lumOff val="15000"/>
                  </a:schemeClr>
                </a:solidFill>
              </a:rPr>
              <a:t>SLIDE</a:t>
            </a:r>
            <a:r>
              <a:rPr lang="es-CL" dirty="0"/>
              <a:t> </a:t>
            </a:r>
            <a:fld id="{AE7475CC-65F4-470B-9800-4792179A4762}" type="slidenum">
              <a:rPr lang="es-CL" smtClean="0"/>
              <a:pPr/>
              <a:t>‹Nº›</a:t>
            </a:fld>
            <a:endParaRPr lang="es-CL" dirty="0"/>
          </a:p>
        </p:txBody>
      </p:sp>
    </p:spTree>
    <p:extLst>
      <p:ext uri="{BB962C8B-B14F-4D97-AF65-F5344CB8AC3E}">
        <p14:creationId xmlns:p14="http://schemas.microsoft.com/office/powerpoint/2010/main" val="146468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0189AC5-B6D5-12E3-3A8A-09392DB859A2}"/>
              </a:ext>
            </a:extLst>
          </p:cNvPr>
          <p:cNvSpPr>
            <a:spLocks noGrp="1"/>
          </p:cNvSpPr>
          <p:nvPr>
            <p:ph type="dt" sz="half" idx="10"/>
          </p:nvPr>
        </p:nvSpPr>
        <p:spPr/>
        <p:txBody>
          <a:bodyPr/>
          <a:lstStyle>
            <a:lvl1pPr>
              <a:defRPr/>
            </a:lvl1pPr>
          </a:lstStyle>
          <a:p>
            <a:pPr>
              <a:defRPr/>
            </a:pPr>
            <a:fld id="{4A1790CA-A0DB-49CB-844E-2F99BC884F50}" type="datetimeFigureOut">
              <a:rPr lang="es-CL"/>
              <a:pPr>
                <a:defRPr/>
              </a:pPr>
              <a:t>03-05-2024</a:t>
            </a:fld>
            <a:endParaRPr lang="es-CL"/>
          </a:p>
        </p:txBody>
      </p:sp>
      <p:sp>
        <p:nvSpPr>
          <p:cNvPr id="5" name="Marcador de pie de página 4">
            <a:extLst>
              <a:ext uri="{FF2B5EF4-FFF2-40B4-BE49-F238E27FC236}">
                <a16:creationId xmlns:a16="http://schemas.microsoft.com/office/drawing/2014/main" id="{6AC58CC0-07FC-1E6F-4137-196171382A95}"/>
              </a:ext>
            </a:extLst>
          </p:cNvPr>
          <p:cNvSpPr>
            <a:spLocks noGrp="1"/>
          </p:cNvSpPr>
          <p:nvPr>
            <p:ph type="ftr" sz="quarter" idx="11"/>
          </p:nvPr>
        </p:nvSpPr>
        <p:spPr/>
        <p:txBody>
          <a:bodyPr/>
          <a:lstStyle>
            <a:lvl1pPr>
              <a:defRPr/>
            </a:lvl1pPr>
          </a:lstStyle>
          <a:p>
            <a:pPr>
              <a:defRPr/>
            </a:pPr>
            <a:endParaRPr lang="es-CL"/>
          </a:p>
        </p:txBody>
      </p:sp>
      <p:sp>
        <p:nvSpPr>
          <p:cNvPr id="6" name="Marcador de número de diapositiva 5">
            <a:extLst>
              <a:ext uri="{FF2B5EF4-FFF2-40B4-BE49-F238E27FC236}">
                <a16:creationId xmlns:a16="http://schemas.microsoft.com/office/drawing/2014/main" id="{CFA8425A-52E4-934A-011B-DBCA258AD4DC}"/>
              </a:ext>
            </a:extLst>
          </p:cNvPr>
          <p:cNvSpPr>
            <a:spLocks noGrp="1"/>
          </p:cNvSpPr>
          <p:nvPr>
            <p:ph type="sldNum" sz="quarter" idx="12"/>
          </p:nvPr>
        </p:nvSpPr>
        <p:spPr/>
        <p:txBody>
          <a:bodyPr/>
          <a:lstStyle>
            <a:lvl1pPr>
              <a:defRPr/>
            </a:lvl1pPr>
          </a:lstStyle>
          <a:p>
            <a:pPr>
              <a:defRPr/>
            </a:pPr>
            <a:fld id="{0F3C81CF-722D-4852-B068-51A0B65416B2}" type="slidenum">
              <a:rPr lang="es-CL" altLang="es-CL"/>
              <a:pPr>
                <a:defRPr/>
              </a:pPr>
              <a:t>‹Nº›</a:t>
            </a:fld>
            <a:endParaRPr lang="es-CL" altLang="es-CL"/>
          </a:p>
        </p:txBody>
      </p:sp>
    </p:spTree>
    <p:extLst>
      <p:ext uri="{BB962C8B-B14F-4D97-AF65-F5344CB8AC3E}">
        <p14:creationId xmlns:p14="http://schemas.microsoft.com/office/powerpoint/2010/main" val="41705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2A2288E-3293-F1BE-52F9-59ABE93CAC42}"/>
              </a:ext>
            </a:extLst>
          </p:cNvPr>
          <p:cNvSpPr>
            <a:spLocks noGrp="1"/>
          </p:cNvSpPr>
          <p:nvPr>
            <p:ph type="dt" sz="half" idx="10"/>
          </p:nvPr>
        </p:nvSpPr>
        <p:spPr/>
        <p:txBody>
          <a:bodyPr/>
          <a:lstStyle>
            <a:lvl1pPr>
              <a:defRPr/>
            </a:lvl1pPr>
          </a:lstStyle>
          <a:p>
            <a:pPr>
              <a:defRPr/>
            </a:pPr>
            <a:fld id="{B17A27CD-254A-40F1-BD7A-72C3229071F3}" type="datetimeFigureOut">
              <a:rPr lang="es-CL"/>
              <a:pPr>
                <a:defRPr/>
              </a:pPr>
              <a:t>03-05-2024</a:t>
            </a:fld>
            <a:endParaRPr lang="es-CL"/>
          </a:p>
        </p:txBody>
      </p:sp>
      <p:sp>
        <p:nvSpPr>
          <p:cNvPr id="5" name="Marcador de pie de página 4">
            <a:extLst>
              <a:ext uri="{FF2B5EF4-FFF2-40B4-BE49-F238E27FC236}">
                <a16:creationId xmlns:a16="http://schemas.microsoft.com/office/drawing/2014/main" id="{9CE986A4-888C-6F16-974F-C2E000EF0F3C}"/>
              </a:ext>
            </a:extLst>
          </p:cNvPr>
          <p:cNvSpPr>
            <a:spLocks noGrp="1"/>
          </p:cNvSpPr>
          <p:nvPr>
            <p:ph type="ftr" sz="quarter" idx="11"/>
          </p:nvPr>
        </p:nvSpPr>
        <p:spPr/>
        <p:txBody>
          <a:bodyPr/>
          <a:lstStyle>
            <a:lvl1pPr>
              <a:defRPr/>
            </a:lvl1pPr>
          </a:lstStyle>
          <a:p>
            <a:pPr>
              <a:defRPr/>
            </a:pPr>
            <a:endParaRPr lang="es-CL"/>
          </a:p>
        </p:txBody>
      </p:sp>
      <p:sp>
        <p:nvSpPr>
          <p:cNvPr id="6" name="Marcador de número de diapositiva 5">
            <a:extLst>
              <a:ext uri="{FF2B5EF4-FFF2-40B4-BE49-F238E27FC236}">
                <a16:creationId xmlns:a16="http://schemas.microsoft.com/office/drawing/2014/main" id="{25CE00D8-6A31-A7B9-4DAB-1C0AA5450E4E}"/>
              </a:ext>
            </a:extLst>
          </p:cNvPr>
          <p:cNvSpPr>
            <a:spLocks noGrp="1"/>
          </p:cNvSpPr>
          <p:nvPr>
            <p:ph type="sldNum" sz="quarter" idx="12"/>
          </p:nvPr>
        </p:nvSpPr>
        <p:spPr/>
        <p:txBody>
          <a:bodyPr/>
          <a:lstStyle>
            <a:lvl1pPr>
              <a:defRPr/>
            </a:lvl1pPr>
          </a:lstStyle>
          <a:p>
            <a:pPr>
              <a:defRPr/>
            </a:pPr>
            <a:fld id="{372EA623-90DA-4FF7-907B-925A7FD92AEB}" type="slidenum">
              <a:rPr lang="es-CL" altLang="es-CL"/>
              <a:pPr>
                <a:defRPr/>
              </a:pPr>
              <a:t>‹Nº›</a:t>
            </a:fld>
            <a:endParaRPr lang="es-CL" altLang="es-CL"/>
          </a:p>
        </p:txBody>
      </p:sp>
    </p:spTree>
    <p:extLst>
      <p:ext uri="{BB962C8B-B14F-4D97-AF65-F5344CB8AC3E}">
        <p14:creationId xmlns:p14="http://schemas.microsoft.com/office/powerpoint/2010/main" val="1029629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3">
            <a:extLst>
              <a:ext uri="{FF2B5EF4-FFF2-40B4-BE49-F238E27FC236}">
                <a16:creationId xmlns:a16="http://schemas.microsoft.com/office/drawing/2014/main" id="{8698B7BF-F9D1-FDD8-72CB-ABFED572F3A4}"/>
              </a:ext>
            </a:extLst>
          </p:cNvPr>
          <p:cNvSpPr>
            <a:spLocks noGrp="1"/>
          </p:cNvSpPr>
          <p:nvPr>
            <p:ph type="dt" sz="half" idx="10"/>
          </p:nvPr>
        </p:nvSpPr>
        <p:spPr/>
        <p:txBody>
          <a:bodyPr/>
          <a:lstStyle>
            <a:lvl1pPr>
              <a:defRPr/>
            </a:lvl1pPr>
          </a:lstStyle>
          <a:p>
            <a:pPr>
              <a:defRPr/>
            </a:pPr>
            <a:fld id="{9C4C8AA1-425A-4130-9D3A-B722B91389D9}" type="datetimeFigureOut">
              <a:rPr lang="es-CL"/>
              <a:pPr>
                <a:defRPr/>
              </a:pPr>
              <a:t>03-05-2024</a:t>
            </a:fld>
            <a:endParaRPr lang="es-CL"/>
          </a:p>
        </p:txBody>
      </p:sp>
      <p:sp>
        <p:nvSpPr>
          <p:cNvPr id="6" name="Marcador de pie de página 4">
            <a:extLst>
              <a:ext uri="{FF2B5EF4-FFF2-40B4-BE49-F238E27FC236}">
                <a16:creationId xmlns:a16="http://schemas.microsoft.com/office/drawing/2014/main" id="{3AC695F7-DF91-9199-63EF-7C904E6FBF43}"/>
              </a:ext>
            </a:extLst>
          </p:cNvPr>
          <p:cNvSpPr>
            <a:spLocks noGrp="1"/>
          </p:cNvSpPr>
          <p:nvPr>
            <p:ph type="ftr" sz="quarter" idx="11"/>
          </p:nvPr>
        </p:nvSpPr>
        <p:spPr/>
        <p:txBody>
          <a:bodyPr/>
          <a:lstStyle>
            <a:lvl1pPr>
              <a:defRPr/>
            </a:lvl1pPr>
          </a:lstStyle>
          <a:p>
            <a:pPr>
              <a:defRPr/>
            </a:pPr>
            <a:endParaRPr lang="es-CL"/>
          </a:p>
        </p:txBody>
      </p:sp>
      <p:sp>
        <p:nvSpPr>
          <p:cNvPr id="7" name="Marcador de número de diapositiva 5">
            <a:extLst>
              <a:ext uri="{FF2B5EF4-FFF2-40B4-BE49-F238E27FC236}">
                <a16:creationId xmlns:a16="http://schemas.microsoft.com/office/drawing/2014/main" id="{EC08DDED-89C1-7DB5-7996-B1BF7C22B199}"/>
              </a:ext>
            </a:extLst>
          </p:cNvPr>
          <p:cNvSpPr>
            <a:spLocks noGrp="1"/>
          </p:cNvSpPr>
          <p:nvPr>
            <p:ph type="sldNum" sz="quarter" idx="12"/>
          </p:nvPr>
        </p:nvSpPr>
        <p:spPr/>
        <p:txBody>
          <a:bodyPr/>
          <a:lstStyle>
            <a:lvl1pPr>
              <a:defRPr/>
            </a:lvl1pPr>
          </a:lstStyle>
          <a:p>
            <a:pPr>
              <a:defRPr/>
            </a:pPr>
            <a:fld id="{551B8E57-00AD-408C-9170-4C42057470AB}" type="slidenum">
              <a:rPr lang="es-CL" altLang="es-CL"/>
              <a:pPr>
                <a:defRPr/>
              </a:pPr>
              <a:t>‹Nº›</a:t>
            </a:fld>
            <a:endParaRPr lang="es-CL" altLang="es-CL"/>
          </a:p>
        </p:txBody>
      </p:sp>
    </p:spTree>
    <p:extLst>
      <p:ext uri="{BB962C8B-B14F-4D97-AF65-F5344CB8AC3E}">
        <p14:creationId xmlns:p14="http://schemas.microsoft.com/office/powerpoint/2010/main" val="3976727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3">
            <a:extLst>
              <a:ext uri="{FF2B5EF4-FFF2-40B4-BE49-F238E27FC236}">
                <a16:creationId xmlns:a16="http://schemas.microsoft.com/office/drawing/2014/main" id="{8138AF33-E008-C1A5-3E87-CBEE7D649E3F}"/>
              </a:ext>
            </a:extLst>
          </p:cNvPr>
          <p:cNvSpPr>
            <a:spLocks noGrp="1"/>
          </p:cNvSpPr>
          <p:nvPr>
            <p:ph type="dt" sz="half" idx="10"/>
          </p:nvPr>
        </p:nvSpPr>
        <p:spPr/>
        <p:txBody>
          <a:bodyPr/>
          <a:lstStyle>
            <a:lvl1pPr>
              <a:defRPr/>
            </a:lvl1pPr>
          </a:lstStyle>
          <a:p>
            <a:pPr>
              <a:defRPr/>
            </a:pPr>
            <a:fld id="{EA815BAF-F5F5-4B64-A85B-6E4E00DD9803}" type="datetimeFigureOut">
              <a:rPr lang="es-CL"/>
              <a:pPr>
                <a:defRPr/>
              </a:pPr>
              <a:t>03-05-2024</a:t>
            </a:fld>
            <a:endParaRPr lang="es-CL"/>
          </a:p>
        </p:txBody>
      </p:sp>
      <p:sp>
        <p:nvSpPr>
          <p:cNvPr id="8" name="Marcador de pie de página 4">
            <a:extLst>
              <a:ext uri="{FF2B5EF4-FFF2-40B4-BE49-F238E27FC236}">
                <a16:creationId xmlns:a16="http://schemas.microsoft.com/office/drawing/2014/main" id="{921EC3E7-D871-43CC-4C81-3DEB97F2EEDE}"/>
              </a:ext>
            </a:extLst>
          </p:cNvPr>
          <p:cNvSpPr>
            <a:spLocks noGrp="1"/>
          </p:cNvSpPr>
          <p:nvPr>
            <p:ph type="ftr" sz="quarter" idx="11"/>
          </p:nvPr>
        </p:nvSpPr>
        <p:spPr/>
        <p:txBody>
          <a:bodyPr/>
          <a:lstStyle>
            <a:lvl1pPr>
              <a:defRPr/>
            </a:lvl1pPr>
          </a:lstStyle>
          <a:p>
            <a:pPr>
              <a:defRPr/>
            </a:pPr>
            <a:endParaRPr lang="es-CL"/>
          </a:p>
        </p:txBody>
      </p:sp>
      <p:sp>
        <p:nvSpPr>
          <p:cNvPr id="9" name="Marcador de número de diapositiva 5">
            <a:extLst>
              <a:ext uri="{FF2B5EF4-FFF2-40B4-BE49-F238E27FC236}">
                <a16:creationId xmlns:a16="http://schemas.microsoft.com/office/drawing/2014/main" id="{53B9026A-D81D-F470-C0C6-6648FD049F6B}"/>
              </a:ext>
            </a:extLst>
          </p:cNvPr>
          <p:cNvSpPr>
            <a:spLocks noGrp="1"/>
          </p:cNvSpPr>
          <p:nvPr>
            <p:ph type="sldNum" sz="quarter" idx="12"/>
          </p:nvPr>
        </p:nvSpPr>
        <p:spPr/>
        <p:txBody>
          <a:bodyPr/>
          <a:lstStyle>
            <a:lvl1pPr>
              <a:defRPr/>
            </a:lvl1pPr>
          </a:lstStyle>
          <a:p>
            <a:pPr>
              <a:defRPr/>
            </a:pPr>
            <a:fld id="{C4D8E3AA-20E8-42C5-BFFE-1FCB99E9C52C}" type="slidenum">
              <a:rPr lang="es-CL" altLang="es-CL"/>
              <a:pPr>
                <a:defRPr/>
              </a:pPr>
              <a:t>‹Nº›</a:t>
            </a:fld>
            <a:endParaRPr lang="es-CL" altLang="es-CL"/>
          </a:p>
        </p:txBody>
      </p:sp>
    </p:spTree>
    <p:extLst>
      <p:ext uri="{BB962C8B-B14F-4D97-AF65-F5344CB8AC3E}">
        <p14:creationId xmlns:p14="http://schemas.microsoft.com/office/powerpoint/2010/main" val="179045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3">
            <a:extLst>
              <a:ext uri="{FF2B5EF4-FFF2-40B4-BE49-F238E27FC236}">
                <a16:creationId xmlns:a16="http://schemas.microsoft.com/office/drawing/2014/main" id="{7FFA943F-2DC6-4648-8388-473DB9AD0F32}"/>
              </a:ext>
            </a:extLst>
          </p:cNvPr>
          <p:cNvSpPr>
            <a:spLocks noGrp="1"/>
          </p:cNvSpPr>
          <p:nvPr>
            <p:ph type="dt" sz="half" idx="10"/>
          </p:nvPr>
        </p:nvSpPr>
        <p:spPr/>
        <p:txBody>
          <a:bodyPr/>
          <a:lstStyle>
            <a:lvl1pPr>
              <a:defRPr/>
            </a:lvl1pPr>
          </a:lstStyle>
          <a:p>
            <a:pPr>
              <a:defRPr/>
            </a:pPr>
            <a:fld id="{32F056A9-A48C-49C9-B94E-3EA01968B677}" type="datetimeFigureOut">
              <a:rPr lang="es-CL"/>
              <a:pPr>
                <a:defRPr/>
              </a:pPr>
              <a:t>03-05-2024</a:t>
            </a:fld>
            <a:endParaRPr lang="es-CL"/>
          </a:p>
        </p:txBody>
      </p:sp>
      <p:sp>
        <p:nvSpPr>
          <p:cNvPr id="4" name="Marcador de pie de página 4">
            <a:extLst>
              <a:ext uri="{FF2B5EF4-FFF2-40B4-BE49-F238E27FC236}">
                <a16:creationId xmlns:a16="http://schemas.microsoft.com/office/drawing/2014/main" id="{A7F3CB03-54A6-C8FB-B37D-B7074B8BD67D}"/>
              </a:ext>
            </a:extLst>
          </p:cNvPr>
          <p:cNvSpPr>
            <a:spLocks noGrp="1"/>
          </p:cNvSpPr>
          <p:nvPr>
            <p:ph type="ftr" sz="quarter" idx="11"/>
          </p:nvPr>
        </p:nvSpPr>
        <p:spPr/>
        <p:txBody>
          <a:bodyPr/>
          <a:lstStyle>
            <a:lvl1pPr>
              <a:defRPr/>
            </a:lvl1pPr>
          </a:lstStyle>
          <a:p>
            <a:pPr>
              <a:defRPr/>
            </a:pPr>
            <a:endParaRPr lang="es-CL"/>
          </a:p>
        </p:txBody>
      </p:sp>
      <p:sp>
        <p:nvSpPr>
          <p:cNvPr id="5" name="Marcador de número de diapositiva 5">
            <a:extLst>
              <a:ext uri="{FF2B5EF4-FFF2-40B4-BE49-F238E27FC236}">
                <a16:creationId xmlns:a16="http://schemas.microsoft.com/office/drawing/2014/main" id="{74ED0D7D-FADA-3073-4DAC-B00633374444}"/>
              </a:ext>
            </a:extLst>
          </p:cNvPr>
          <p:cNvSpPr>
            <a:spLocks noGrp="1"/>
          </p:cNvSpPr>
          <p:nvPr>
            <p:ph type="sldNum" sz="quarter" idx="12"/>
          </p:nvPr>
        </p:nvSpPr>
        <p:spPr/>
        <p:txBody>
          <a:bodyPr/>
          <a:lstStyle>
            <a:lvl1pPr>
              <a:defRPr/>
            </a:lvl1pPr>
          </a:lstStyle>
          <a:p>
            <a:pPr>
              <a:defRPr/>
            </a:pPr>
            <a:fld id="{52D78283-7FFC-47CB-8894-98B969D204F4}" type="slidenum">
              <a:rPr lang="es-CL" altLang="es-CL"/>
              <a:pPr>
                <a:defRPr/>
              </a:pPr>
              <a:t>‹Nº›</a:t>
            </a:fld>
            <a:endParaRPr lang="es-CL" altLang="es-CL"/>
          </a:p>
        </p:txBody>
      </p:sp>
    </p:spTree>
    <p:extLst>
      <p:ext uri="{BB962C8B-B14F-4D97-AF65-F5344CB8AC3E}">
        <p14:creationId xmlns:p14="http://schemas.microsoft.com/office/powerpoint/2010/main" val="343385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2D30BC9C-20D5-CC31-09AD-4731DE706508}"/>
              </a:ext>
            </a:extLst>
          </p:cNvPr>
          <p:cNvSpPr>
            <a:spLocks noGrp="1"/>
          </p:cNvSpPr>
          <p:nvPr>
            <p:ph type="dt" sz="half" idx="10"/>
          </p:nvPr>
        </p:nvSpPr>
        <p:spPr/>
        <p:txBody>
          <a:bodyPr/>
          <a:lstStyle>
            <a:lvl1pPr>
              <a:defRPr/>
            </a:lvl1pPr>
          </a:lstStyle>
          <a:p>
            <a:pPr>
              <a:defRPr/>
            </a:pPr>
            <a:fld id="{43163B54-F18B-4CC4-A92E-B9E0481C60C0}" type="datetimeFigureOut">
              <a:rPr lang="es-CL"/>
              <a:pPr>
                <a:defRPr/>
              </a:pPr>
              <a:t>03-05-2024</a:t>
            </a:fld>
            <a:endParaRPr lang="es-CL"/>
          </a:p>
        </p:txBody>
      </p:sp>
      <p:sp>
        <p:nvSpPr>
          <p:cNvPr id="3" name="Marcador de pie de página 4">
            <a:extLst>
              <a:ext uri="{FF2B5EF4-FFF2-40B4-BE49-F238E27FC236}">
                <a16:creationId xmlns:a16="http://schemas.microsoft.com/office/drawing/2014/main" id="{2495133A-BEFD-6679-7D3E-281F03A4FEB2}"/>
              </a:ext>
            </a:extLst>
          </p:cNvPr>
          <p:cNvSpPr>
            <a:spLocks noGrp="1"/>
          </p:cNvSpPr>
          <p:nvPr>
            <p:ph type="ftr" sz="quarter" idx="11"/>
          </p:nvPr>
        </p:nvSpPr>
        <p:spPr/>
        <p:txBody>
          <a:bodyPr/>
          <a:lstStyle>
            <a:lvl1pPr>
              <a:defRPr/>
            </a:lvl1pPr>
          </a:lstStyle>
          <a:p>
            <a:pPr>
              <a:defRPr/>
            </a:pPr>
            <a:endParaRPr lang="es-CL"/>
          </a:p>
        </p:txBody>
      </p:sp>
      <p:sp>
        <p:nvSpPr>
          <p:cNvPr id="4" name="Marcador de número de diapositiva 5">
            <a:extLst>
              <a:ext uri="{FF2B5EF4-FFF2-40B4-BE49-F238E27FC236}">
                <a16:creationId xmlns:a16="http://schemas.microsoft.com/office/drawing/2014/main" id="{9F9F507C-B005-52DC-75F7-1379700CEBD5}"/>
              </a:ext>
            </a:extLst>
          </p:cNvPr>
          <p:cNvSpPr>
            <a:spLocks noGrp="1"/>
          </p:cNvSpPr>
          <p:nvPr>
            <p:ph type="sldNum" sz="quarter" idx="12"/>
          </p:nvPr>
        </p:nvSpPr>
        <p:spPr/>
        <p:txBody>
          <a:bodyPr/>
          <a:lstStyle>
            <a:lvl1pPr>
              <a:defRPr/>
            </a:lvl1pPr>
          </a:lstStyle>
          <a:p>
            <a:pPr>
              <a:defRPr/>
            </a:pPr>
            <a:fld id="{30CEBE25-F9E7-4F70-AF54-5F0BD757AB63}" type="slidenum">
              <a:rPr lang="es-CL" altLang="es-CL"/>
              <a:pPr>
                <a:defRPr/>
              </a:pPr>
              <a:t>‹Nº›</a:t>
            </a:fld>
            <a:endParaRPr lang="es-CL" altLang="es-CL"/>
          </a:p>
        </p:txBody>
      </p:sp>
    </p:spTree>
    <p:extLst>
      <p:ext uri="{BB962C8B-B14F-4D97-AF65-F5344CB8AC3E}">
        <p14:creationId xmlns:p14="http://schemas.microsoft.com/office/powerpoint/2010/main" val="3766409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DD624C4D-DE51-F77F-0250-F9AECA67C657}"/>
              </a:ext>
            </a:extLst>
          </p:cNvPr>
          <p:cNvSpPr>
            <a:spLocks noGrp="1"/>
          </p:cNvSpPr>
          <p:nvPr>
            <p:ph type="dt" sz="half" idx="10"/>
          </p:nvPr>
        </p:nvSpPr>
        <p:spPr/>
        <p:txBody>
          <a:bodyPr/>
          <a:lstStyle>
            <a:lvl1pPr>
              <a:defRPr/>
            </a:lvl1pPr>
          </a:lstStyle>
          <a:p>
            <a:pPr>
              <a:defRPr/>
            </a:pPr>
            <a:fld id="{73CD07C3-FB64-4088-8D61-D1EC811074D7}" type="datetimeFigureOut">
              <a:rPr lang="es-CL"/>
              <a:pPr>
                <a:defRPr/>
              </a:pPr>
              <a:t>03-05-2024</a:t>
            </a:fld>
            <a:endParaRPr lang="es-CL"/>
          </a:p>
        </p:txBody>
      </p:sp>
      <p:sp>
        <p:nvSpPr>
          <p:cNvPr id="6" name="Marcador de pie de página 4">
            <a:extLst>
              <a:ext uri="{FF2B5EF4-FFF2-40B4-BE49-F238E27FC236}">
                <a16:creationId xmlns:a16="http://schemas.microsoft.com/office/drawing/2014/main" id="{6A713899-60D4-E293-03BA-27C19B932839}"/>
              </a:ext>
            </a:extLst>
          </p:cNvPr>
          <p:cNvSpPr>
            <a:spLocks noGrp="1"/>
          </p:cNvSpPr>
          <p:nvPr>
            <p:ph type="ftr" sz="quarter" idx="11"/>
          </p:nvPr>
        </p:nvSpPr>
        <p:spPr/>
        <p:txBody>
          <a:bodyPr/>
          <a:lstStyle>
            <a:lvl1pPr>
              <a:defRPr/>
            </a:lvl1pPr>
          </a:lstStyle>
          <a:p>
            <a:pPr>
              <a:defRPr/>
            </a:pPr>
            <a:endParaRPr lang="es-CL"/>
          </a:p>
        </p:txBody>
      </p:sp>
      <p:sp>
        <p:nvSpPr>
          <p:cNvPr id="7" name="Marcador de número de diapositiva 5">
            <a:extLst>
              <a:ext uri="{FF2B5EF4-FFF2-40B4-BE49-F238E27FC236}">
                <a16:creationId xmlns:a16="http://schemas.microsoft.com/office/drawing/2014/main" id="{BF2AE888-3C41-93B5-4732-605D656B37B8}"/>
              </a:ext>
            </a:extLst>
          </p:cNvPr>
          <p:cNvSpPr>
            <a:spLocks noGrp="1"/>
          </p:cNvSpPr>
          <p:nvPr>
            <p:ph type="sldNum" sz="quarter" idx="12"/>
          </p:nvPr>
        </p:nvSpPr>
        <p:spPr/>
        <p:txBody>
          <a:bodyPr/>
          <a:lstStyle>
            <a:lvl1pPr>
              <a:defRPr/>
            </a:lvl1pPr>
          </a:lstStyle>
          <a:p>
            <a:pPr>
              <a:defRPr/>
            </a:pPr>
            <a:fld id="{5F5F4215-6425-4344-BB3D-648894887C6B}" type="slidenum">
              <a:rPr lang="es-CL" altLang="es-CL"/>
              <a:pPr>
                <a:defRPr/>
              </a:pPr>
              <a:t>‹Nº›</a:t>
            </a:fld>
            <a:endParaRPr lang="es-CL" altLang="es-CL"/>
          </a:p>
        </p:txBody>
      </p:sp>
    </p:spTree>
    <p:extLst>
      <p:ext uri="{BB962C8B-B14F-4D97-AF65-F5344CB8AC3E}">
        <p14:creationId xmlns:p14="http://schemas.microsoft.com/office/powerpoint/2010/main" val="345491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C4F6E69D-D42F-4F16-3FEF-578A91F93409}"/>
              </a:ext>
            </a:extLst>
          </p:cNvPr>
          <p:cNvSpPr>
            <a:spLocks noGrp="1"/>
          </p:cNvSpPr>
          <p:nvPr>
            <p:ph type="dt" sz="half" idx="10"/>
          </p:nvPr>
        </p:nvSpPr>
        <p:spPr/>
        <p:txBody>
          <a:bodyPr/>
          <a:lstStyle>
            <a:lvl1pPr>
              <a:defRPr/>
            </a:lvl1pPr>
          </a:lstStyle>
          <a:p>
            <a:pPr>
              <a:defRPr/>
            </a:pPr>
            <a:fld id="{0430AA46-9AA7-4CDB-AF6D-E22B39EBE1AF}" type="datetimeFigureOut">
              <a:rPr lang="es-CL"/>
              <a:pPr>
                <a:defRPr/>
              </a:pPr>
              <a:t>03-05-2024</a:t>
            </a:fld>
            <a:endParaRPr lang="es-CL"/>
          </a:p>
        </p:txBody>
      </p:sp>
      <p:sp>
        <p:nvSpPr>
          <p:cNvPr id="6" name="Marcador de pie de página 4">
            <a:extLst>
              <a:ext uri="{FF2B5EF4-FFF2-40B4-BE49-F238E27FC236}">
                <a16:creationId xmlns:a16="http://schemas.microsoft.com/office/drawing/2014/main" id="{5F6655BF-426C-EC24-305C-0964FEF8D367}"/>
              </a:ext>
            </a:extLst>
          </p:cNvPr>
          <p:cNvSpPr>
            <a:spLocks noGrp="1"/>
          </p:cNvSpPr>
          <p:nvPr>
            <p:ph type="ftr" sz="quarter" idx="11"/>
          </p:nvPr>
        </p:nvSpPr>
        <p:spPr/>
        <p:txBody>
          <a:bodyPr/>
          <a:lstStyle>
            <a:lvl1pPr>
              <a:defRPr/>
            </a:lvl1pPr>
          </a:lstStyle>
          <a:p>
            <a:pPr>
              <a:defRPr/>
            </a:pPr>
            <a:endParaRPr lang="es-CL"/>
          </a:p>
        </p:txBody>
      </p:sp>
      <p:sp>
        <p:nvSpPr>
          <p:cNvPr id="7" name="Marcador de número de diapositiva 5">
            <a:extLst>
              <a:ext uri="{FF2B5EF4-FFF2-40B4-BE49-F238E27FC236}">
                <a16:creationId xmlns:a16="http://schemas.microsoft.com/office/drawing/2014/main" id="{60A8554A-7E0E-D77C-9B96-F623FBBF057F}"/>
              </a:ext>
            </a:extLst>
          </p:cNvPr>
          <p:cNvSpPr>
            <a:spLocks noGrp="1"/>
          </p:cNvSpPr>
          <p:nvPr>
            <p:ph type="sldNum" sz="quarter" idx="12"/>
          </p:nvPr>
        </p:nvSpPr>
        <p:spPr/>
        <p:txBody>
          <a:bodyPr/>
          <a:lstStyle>
            <a:lvl1pPr>
              <a:defRPr/>
            </a:lvl1pPr>
          </a:lstStyle>
          <a:p>
            <a:pPr>
              <a:defRPr/>
            </a:pPr>
            <a:fld id="{C8AFFC3F-03FB-49AA-BD56-046B1435031E}" type="slidenum">
              <a:rPr lang="es-CL" altLang="es-CL"/>
              <a:pPr>
                <a:defRPr/>
              </a:pPr>
              <a:t>‹Nº›</a:t>
            </a:fld>
            <a:endParaRPr lang="es-CL" altLang="es-CL"/>
          </a:p>
        </p:txBody>
      </p:sp>
    </p:spTree>
    <p:extLst>
      <p:ext uri="{BB962C8B-B14F-4D97-AF65-F5344CB8AC3E}">
        <p14:creationId xmlns:p14="http://schemas.microsoft.com/office/powerpoint/2010/main" val="305233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5C77160B-0AC3-6172-B74B-92A86CDE5A3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L"/>
              <a:t>Haga clic para modificar el estilo de título del patrón</a:t>
            </a:r>
            <a:endParaRPr lang="es-CL" altLang="es-CL"/>
          </a:p>
        </p:txBody>
      </p:sp>
      <p:sp>
        <p:nvSpPr>
          <p:cNvPr id="1027" name="Marcador de texto 2">
            <a:extLst>
              <a:ext uri="{FF2B5EF4-FFF2-40B4-BE49-F238E27FC236}">
                <a16:creationId xmlns:a16="http://schemas.microsoft.com/office/drawing/2014/main" id="{9073E239-F96C-A301-B69B-CB691E7A570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los estilos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s-CL" altLang="es-CL"/>
          </a:p>
        </p:txBody>
      </p:sp>
      <p:sp>
        <p:nvSpPr>
          <p:cNvPr id="4" name="Marcador de fecha 3">
            <a:extLst>
              <a:ext uri="{FF2B5EF4-FFF2-40B4-BE49-F238E27FC236}">
                <a16:creationId xmlns:a16="http://schemas.microsoft.com/office/drawing/2014/main" id="{FE027499-EC22-87B4-E35D-DAF642B59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365CCBE-9754-489D-B1C9-60F1D208D842}" type="datetimeFigureOut">
              <a:rPr lang="es-CL"/>
              <a:pPr>
                <a:defRPr/>
              </a:pPr>
              <a:t>03-05-2024</a:t>
            </a:fld>
            <a:endParaRPr lang="es-CL"/>
          </a:p>
        </p:txBody>
      </p:sp>
      <p:sp>
        <p:nvSpPr>
          <p:cNvPr id="5" name="Marcador de pie de página 4">
            <a:extLst>
              <a:ext uri="{FF2B5EF4-FFF2-40B4-BE49-F238E27FC236}">
                <a16:creationId xmlns:a16="http://schemas.microsoft.com/office/drawing/2014/main" id="{6F4A8C86-D4FE-A7B7-19E5-691ABF7420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L"/>
          </a:p>
        </p:txBody>
      </p:sp>
      <p:sp>
        <p:nvSpPr>
          <p:cNvPr id="6" name="Marcador de número de diapositiva 5">
            <a:extLst>
              <a:ext uri="{FF2B5EF4-FFF2-40B4-BE49-F238E27FC236}">
                <a16:creationId xmlns:a16="http://schemas.microsoft.com/office/drawing/2014/main" id="{72CEC489-DB40-9640-00CE-0B4F72B60B5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3502504B-8628-4294-81C9-9E66AB89B7BA}" type="slidenum">
              <a:rPr lang="es-CL" altLang="es-CL"/>
              <a:pPr>
                <a:defRPr/>
              </a:pPr>
              <a:t>‹Nº›</a:t>
            </a:fld>
            <a:endParaRPr lang="es-CL" alt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hyperlink" Target="mailto:semillainicia@corfo.c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emf"/><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mailto:semillaexpande@corfo.cl" TargetMode="External"/><Relationship Id="rId10"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91FF532B-E5C1-F415-C78F-E8A1E3849017}"/>
              </a:ext>
            </a:extLst>
          </p:cNvPr>
          <p:cNvSpPr>
            <a:spLocks noGrp="1"/>
          </p:cNvSpPr>
          <p:nvPr>
            <p:ph type="ctrTitle"/>
          </p:nvPr>
        </p:nvSpPr>
        <p:spPr>
          <a:xfrm>
            <a:off x="632907" y="2436813"/>
            <a:ext cx="4483100" cy="547828"/>
          </a:xfrm>
        </p:spPr>
        <p:txBody>
          <a:bodyPr rtlCol="0">
            <a:normAutofit fontScale="90000"/>
          </a:bodyPr>
          <a:lstStyle/>
          <a:p>
            <a:pPr algn="l" eaLnBrk="1" fontAlgn="auto" hangingPunct="1">
              <a:lnSpc>
                <a:spcPct val="100000"/>
              </a:lnSpc>
              <a:spcAft>
                <a:spcPts val="0"/>
              </a:spcAft>
              <a:defRPr/>
            </a:pPr>
            <a:r>
              <a:rPr lang="es-CL" sz="3600" b="1" i="1" dirty="0">
                <a:solidFill>
                  <a:schemeClr val="bg1"/>
                </a:solidFill>
                <a:latin typeface="+mn-lt"/>
              </a:rPr>
              <a:t>WEBINAR SEMILLA EXPANDE</a:t>
            </a:r>
          </a:p>
        </p:txBody>
      </p:sp>
      <p:sp>
        <p:nvSpPr>
          <p:cNvPr id="5" name="Subtítulo 2">
            <a:extLst>
              <a:ext uri="{FF2B5EF4-FFF2-40B4-BE49-F238E27FC236}">
                <a16:creationId xmlns:a16="http://schemas.microsoft.com/office/drawing/2014/main" id="{DEFB79AF-0827-2C82-063F-E85244F35C43}"/>
              </a:ext>
            </a:extLst>
          </p:cNvPr>
          <p:cNvSpPr>
            <a:spLocks noGrp="1" noChangeArrowheads="1"/>
          </p:cNvSpPr>
          <p:nvPr>
            <p:ph type="subTitle" idx="1"/>
          </p:nvPr>
        </p:nvSpPr>
        <p:spPr>
          <a:xfrm>
            <a:off x="522242" y="5486400"/>
            <a:ext cx="4702901" cy="847589"/>
          </a:xfrm>
        </p:spPr>
        <p:txBody>
          <a:bodyPr/>
          <a:lstStyle/>
          <a:p>
            <a:pPr algn="l" eaLnBrk="1" hangingPunct="1"/>
            <a:r>
              <a:rPr lang="es-CL" altLang="es-CL" sz="2000" b="1" dirty="0">
                <a:solidFill>
                  <a:schemeClr val="bg1"/>
                </a:solidFill>
              </a:rPr>
              <a:t>Gerencia de Emprendimiento</a:t>
            </a:r>
          </a:p>
          <a:p>
            <a:pPr algn="l" eaLnBrk="1" hangingPunct="1"/>
            <a:r>
              <a:rPr lang="es-CL" altLang="es-CL" sz="2000" b="1" dirty="0">
                <a:solidFill>
                  <a:schemeClr val="bg1"/>
                </a:solidFill>
              </a:rPr>
              <a:t>2023</a:t>
            </a:r>
          </a:p>
        </p:txBody>
      </p:sp>
      <p:pic>
        <p:nvPicPr>
          <p:cNvPr id="3" name="Imagen 2" descr="Interfaz de usuario gráfica, Aplicación&#10;&#10;Descripción generada automáticamente">
            <a:extLst>
              <a:ext uri="{FF2B5EF4-FFF2-40B4-BE49-F238E27FC236}">
                <a16:creationId xmlns:a16="http://schemas.microsoft.com/office/drawing/2014/main" id="{884E9A91-B62F-4607-E794-2FAC16F2B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3"/>
            <a:ext cx="12192000" cy="6855857"/>
          </a:xfrm>
          <a:prstGeom prst="rect">
            <a:avLst/>
          </a:prstGeom>
        </p:spPr>
      </p:pic>
      <p:sp>
        <p:nvSpPr>
          <p:cNvPr id="6" name="Subtítulo 2">
            <a:extLst>
              <a:ext uri="{FF2B5EF4-FFF2-40B4-BE49-F238E27FC236}">
                <a16:creationId xmlns:a16="http://schemas.microsoft.com/office/drawing/2014/main" id="{810E45B0-8502-A203-E086-AB7CC82C79DC}"/>
              </a:ext>
            </a:extLst>
          </p:cNvPr>
          <p:cNvSpPr txBox="1">
            <a:spLocks noChangeArrowheads="1"/>
          </p:cNvSpPr>
          <p:nvPr/>
        </p:nvSpPr>
        <p:spPr bwMode="auto">
          <a:xfrm>
            <a:off x="674642" y="5638800"/>
            <a:ext cx="4702901" cy="84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r>
              <a:rPr lang="es-CL" altLang="es-CL" sz="2000" b="1" dirty="0">
                <a:solidFill>
                  <a:schemeClr val="accent1">
                    <a:lumMod val="50000"/>
                  </a:schemeClr>
                </a:solidFill>
              </a:rPr>
              <a:t>Dirección Regional Arica y Parinacota</a:t>
            </a:r>
          </a:p>
          <a:p>
            <a:pPr algn="l" eaLnBrk="1" hangingPunct="1"/>
            <a:r>
              <a:rPr lang="es-CL" altLang="es-CL" sz="2000" b="1" dirty="0">
                <a:solidFill>
                  <a:schemeClr val="accent1">
                    <a:lumMod val="50000"/>
                  </a:schemeClr>
                </a:solidFill>
              </a:rPr>
              <a:t>2024</a:t>
            </a:r>
          </a:p>
        </p:txBody>
      </p:sp>
      <p:sp>
        <p:nvSpPr>
          <p:cNvPr id="12" name="CuadroTexto 11">
            <a:extLst>
              <a:ext uri="{FF2B5EF4-FFF2-40B4-BE49-F238E27FC236}">
                <a16:creationId xmlns:a16="http://schemas.microsoft.com/office/drawing/2014/main" id="{9E81480B-54B8-CDAA-203A-00E79DFB68A4}"/>
              </a:ext>
            </a:extLst>
          </p:cNvPr>
          <p:cNvSpPr txBox="1"/>
          <p:nvPr/>
        </p:nvSpPr>
        <p:spPr>
          <a:xfrm>
            <a:off x="302004" y="371611"/>
            <a:ext cx="1661020" cy="710785"/>
          </a:xfrm>
          <a:prstGeom prst="rect">
            <a:avLst/>
          </a:prstGeom>
          <a:solidFill>
            <a:srgbClr val="FFFFFF"/>
          </a:solidFill>
        </p:spPr>
        <p:txBody>
          <a:bodyPr wrap="square" rtlCol="0">
            <a:spAutoFit/>
          </a:bodyPr>
          <a:lstStyle/>
          <a:p>
            <a:endParaRPr lang="es-CL" dirty="0"/>
          </a:p>
        </p:txBody>
      </p:sp>
      <p:pic>
        <p:nvPicPr>
          <p:cNvPr id="13" name="Imagen 12" descr="Logotipo&#10;&#10;Descripción generada automáticamente">
            <a:extLst>
              <a:ext uri="{FF2B5EF4-FFF2-40B4-BE49-F238E27FC236}">
                <a16:creationId xmlns:a16="http://schemas.microsoft.com/office/drawing/2014/main" id="{3414421D-06EA-784D-4276-441CA66E8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04" y="285154"/>
            <a:ext cx="1661020" cy="934324"/>
          </a:xfrm>
          <a:prstGeom prst="rect">
            <a:avLst/>
          </a:prstGeom>
        </p:spPr>
      </p:pic>
    </p:spTree>
    <p:extLst>
      <p:ext uri="{BB962C8B-B14F-4D97-AF65-F5344CB8AC3E}">
        <p14:creationId xmlns:p14="http://schemas.microsoft.com/office/powerpoint/2010/main" val="3443684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5" descr="base gener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agen 6" descr="00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9865" y="1"/>
            <a:ext cx="1093787" cy="13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524000" y="2387601"/>
            <a:ext cx="9144000" cy="2246769"/>
          </a:xfrm>
          <a:prstGeom prst="rect">
            <a:avLst/>
          </a:prstGeom>
          <a:noFill/>
        </p:spPr>
        <p:txBody>
          <a:bodyPr>
            <a:spAutoFit/>
          </a:bodyPr>
          <a:lstStyle/>
          <a:p>
            <a:pPr algn="ctr" fontAlgn="auto">
              <a:spcBef>
                <a:spcPts val="0"/>
              </a:spcBef>
              <a:spcAft>
                <a:spcPts val="0"/>
              </a:spcAft>
              <a:defRPr/>
            </a:pPr>
            <a:r>
              <a:rPr lang="es-ES" sz="7000" b="1" spc="-150" dirty="0">
                <a:solidFill>
                  <a:srgbClr val="34B233"/>
                </a:solidFill>
                <a:latin typeface="Calibri"/>
                <a:cs typeface="Calibri"/>
              </a:rPr>
              <a:t>Construir un PMV, comercializar y fortalecer</a:t>
            </a:r>
          </a:p>
        </p:txBody>
      </p:sp>
      <p:sp>
        <p:nvSpPr>
          <p:cNvPr id="11269" name="CuadroTexto 12"/>
          <p:cNvSpPr txBox="1">
            <a:spLocks noChangeArrowheads="1"/>
          </p:cNvSpPr>
          <p:nvPr/>
        </p:nvSpPr>
        <p:spPr bwMode="auto">
          <a:xfrm>
            <a:off x="2044700" y="2032000"/>
            <a:ext cx="8280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ES" altLang="es-CL" sz="3000" b="1" dirty="0">
                <a:solidFill>
                  <a:srgbClr val="333333"/>
                </a:solidFill>
                <a:latin typeface="Arial Narrow" pitchFamily="34" charset="0"/>
              </a:rPr>
              <a:t>Puedes usar los recursos en</a:t>
            </a:r>
          </a:p>
        </p:txBody>
      </p:sp>
      <p:sp>
        <p:nvSpPr>
          <p:cNvPr id="11270" name="CuadroTexto 12"/>
          <p:cNvSpPr txBox="1">
            <a:spLocks noChangeArrowheads="1"/>
          </p:cNvSpPr>
          <p:nvPr/>
        </p:nvSpPr>
        <p:spPr bwMode="auto">
          <a:xfrm>
            <a:off x="2052004" y="4614110"/>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s-ES_tradnl" altLang="es-CL" sz="2000" b="1" dirty="0">
                <a:solidFill>
                  <a:srgbClr val="333333"/>
                </a:solidFill>
                <a:latin typeface="Arial Narrow" pitchFamily="34" charset="0"/>
              </a:rPr>
              <a:t>Con mentores, estudios de mercado, propiedad intelectual, entre otros</a:t>
            </a:r>
            <a:endParaRPr lang="es-ES" altLang="es-CL" sz="2000" b="1" dirty="0">
              <a:solidFill>
                <a:srgbClr val="333333"/>
              </a:solidFill>
              <a:latin typeface="Arial Narrow" pitchFamily="34" charset="0"/>
            </a:endParaRPr>
          </a:p>
        </p:txBody>
      </p:sp>
      <p:sp>
        <p:nvSpPr>
          <p:cNvPr id="18" name="CuadroTexto 17"/>
          <p:cNvSpPr txBox="1"/>
          <p:nvPr/>
        </p:nvSpPr>
        <p:spPr>
          <a:xfrm>
            <a:off x="1703388" y="6405033"/>
            <a:ext cx="8964612" cy="261610"/>
          </a:xfrm>
          <a:prstGeom prst="rect">
            <a:avLst/>
          </a:prstGeom>
          <a:noFill/>
        </p:spPr>
        <p:txBody>
          <a:bodyPr>
            <a:spAutoFit/>
          </a:bodyPr>
          <a:lstStyle/>
          <a:p>
            <a:pPr algn="just" fontAlgn="auto">
              <a:spcBef>
                <a:spcPts val="0"/>
              </a:spcBef>
              <a:spcAft>
                <a:spcPts val="0"/>
              </a:spcAft>
              <a:defRPr/>
            </a:pPr>
            <a:r>
              <a:rPr lang="es-ES" sz="1100" b="1" dirty="0">
                <a:solidFill>
                  <a:schemeClr val="bg1">
                    <a:lumMod val="65000"/>
                  </a:schemeClr>
                </a:solidFill>
                <a:latin typeface="Arial Narrow"/>
                <a:cs typeface="Arial Narrow"/>
              </a:rPr>
              <a:t>Programa Regional de Apoyo al Emprendimiento</a:t>
            </a:r>
          </a:p>
        </p:txBody>
      </p:sp>
    </p:spTree>
    <p:extLst>
      <p:ext uri="{BB962C8B-B14F-4D97-AF65-F5344CB8AC3E}">
        <p14:creationId xmlns:p14="http://schemas.microsoft.com/office/powerpoint/2010/main" val="207877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5" descr="base gener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agen 6" descr="00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9865" y="1"/>
            <a:ext cx="1093787" cy="13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524000" y="2387601"/>
            <a:ext cx="9144000" cy="2246769"/>
          </a:xfrm>
          <a:prstGeom prst="rect">
            <a:avLst/>
          </a:prstGeom>
          <a:noFill/>
        </p:spPr>
        <p:txBody>
          <a:bodyPr>
            <a:spAutoFit/>
          </a:bodyPr>
          <a:lstStyle/>
          <a:p>
            <a:pPr algn="ctr" fontAlgn="auto">
              <a:spcBef>
                <a:spcPts val="0"/>
              </a:spcBef>
              <a:spcAft>
                <a:spcPts val="0"/>
              </a:spcAft>
              <a:defRPr/>
            </a:pPr>
            <a:r>
              <a:rPr lang="es-ES" sz="7000" b="1" spc="-150" dirty="0">
                <a:solidFill>
                  <a:srgbClr val="34B233"/>
                </a:solidFill>
                <a:latin typeface="Calibri"/>
                <a:cs typeface="Calibri"/>
              </a:rPr>
              <a:t>Inversión pura, franquicias y consultoras</a:t>
            </a:r>
          </a:p>
        </p:txBody>
      </p:sp>
      <p:sp>
        <p:nvSpPr>
          <p:cNvPr id="11269" name="CuadroTexto 12"/>
          <p:cNvSpPr txBox="1">
            <a:spLocks noChangeArrowheads="1"/>
          </p:cNvSpPr>
          <p:nvPr/>
        </p:nvSpPr>
        <p:spPr bwMode="auto">
          <a:xfrm>
            <a:off x="2044700" y="2032000"/>
            <a:ext cx="8280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ES" altLang="es-CL" sz="3000" b="1" dirty="0">
                <a:solidFill>
                  <a:srgbClr val="333333"/>
                </a:solidFill>
                <a:latin typeface="Arial Narrow" pitchFamily="34" charset="0"/>
              </a:rPr>
              <a:t>El subsidio no financia</a:t>
            </a:r>
          </a:p>
        </p:txBody>
      </p:sp>
      <p:sp>
        <p:nvSpPr>
          <p:cNvPr id="11270" name="CuadroTexto 12"/>
          <p:cNvSpPr txBox="1">
            <a:spLocks noChangeArrowheads="1"/>
          </p:cNvSpPr>
          <p:nvPr/>
        </p:nvSpPr>
        <p:spPr bwMode="auto">
          <a:xfrm>
            <a:off x="2052004" y="4614110"/>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s-ES_tradnl" altLang="es-CL" sz="2000" b="1" dirty="0">
                <a:solidFill>
                  <a:srgbClr val="333333"/>
                </a:solidFill>
                <a:latin typeface="Arial Narrow" pitchFamily="34" charset="0"/>
              </a:rPr>
              <a:t>Puesto que el énfasis está en validar técnica y comercialmente el proyecto</a:t>
            </a:r>
            <a:endParaRPr lang="es-ES" altLang="es-CL" sz="2000" b="1" dirty="0">
              <a:solidFill>
                <a:srgbClr val="333333"/>
              </a:solidFill>
              <a:latin typeface="Arial Narrow" pitchFamily="34" charset="0"/>
            </a:endParaRPr>
          </a:p>
        </p:txBody>
      </p:sp>
      <p:sp>
        <p:nvSpPr>
          <p:cNvPr id="18" name="CuadroTexto 17"/>
          <p:cNvSpPr txBox="1"/>
          <p:nvPr/>
        </p:nvSpPr>
        <p:spPr>
          <a:xfrm>
            <a:off x="1703388" y="6405033"/>
            <a:ext cx="8964612" cy="261610"/>
          </a:xfrm>
          <a:prstGeom prst="rect">
            <a:avLst/>
          </a:prstGeom>
          <a:noFill/>
        </p:spPr>
        <p:txBody>
          <a:bodyPr>
            <a:spAutoFit/>
          </a:bodyPr>
          <a:lstStyle/>
          <a:p>
            <a:pPr algn="just" fontAlgn="auto">
              <a:spcBef>
                <a:spcPts val="0"/>
              </a:spcBef>
              <a:spcAft>
                <a:spcPts val="0"/>
              </a:spcAft>
              <a:defRPr/>
            </a:pPr>
            <a:r>
              <a:rPr lang="es-ES" sz="1100" b="1" dirty="0">
                <a:solidFill>
                  <a:schemeClr val="bg1">
                    <a:lumMod val="65000"/>
                  </a:schemeClr>
                </a:solidFill>
                <a:latin typeface="Arial Narrow"/>
                <a:cs typeface="Arial Narrow"/>
              </a:rPr>
              <a:t>Programa Regional de Apoyo al Emprendimiento</a:t>
            </a:r>
          </a:p>
        </p:txBody>
      </p:sp>
    </p:spTree>
    <p:extLst>
      <p:ext uri="{BB962C8B-B14F-4D97-AF65-F5344CB8AC3E}">
        <p14:creationId xmlns:p14="http://schemas.microsoft.com/office/powerpoint/2010/main" val="339927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22" descr="Patrón de fondo&#10;&#10;Descripción generada automáticamente">
            <a:extLst>
              <a:ext uri="{FF2B5EF4-FFF2-40B4-BE49-F238E27FC236}">
                <a16:creationId xmlns:a16="http://schemas.microsoft.com/office/drawing/2014/main" id="{B94C05C5-C202-CC00-A28F-7B9924100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4794BC34-B618-44CB-BAD8-2243BD01A18C}"/>
              </a:ext>
            </a:extLst>
          </p:cNvPr>
          <p:cNvSpPr/>
          <p:nvPr/>
        </p:nvSpPr>
        <p:spPr>
          <a:xfrm>
            <a:off x="584199" y="2262188"/>
            <a:ext cx="1706938"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6D4F367B-7327-2A9C-9C10-A04D5D936A50}"/>
              </a:ext>
            </a:extLst>
          </p:cNvPr>
          <p:cNvSpPr/>
          <p:nvPr/>
        </p:nvSpPr>
        <p:spPr>
          <a:xfrm>
            <a:off x="584200" y="1808163"/>
            <a:ext cx="2842474"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9" name="Título 1">
            <a:extLst>
              <a:ext uri="{FF2B5EF4-FFF2-40B4-BE49-F238E27FC236}">
                <a16:creationId xmlns:a16="http://schemas.microsoft.com/office/drawing/2014/main" id="{E8739E3A-9E18-91C1-C2B5-62C8A1B22A03}"/>
              </a:ext>
            </a:extLst>
          </p:cNvPr>
          <p:cNvSpPr txBox="1">
            <a:spLocks/>
          </p:cNvSpPr>
          <p:nvPr/>
        </p:nvSpPr>
        <p:spPr bwMode="auto">
          <a:xfrm>
            <a:off x="603092" y="1758196"/>
            <a:ext cx="2823582" cy="9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¿Quiénes pueden</a:t>
            </a:r>
          </a:p>
          <a:p>
            <a:pPr eaLnBrk="1" fontAlgn="auto" hangingPunct="1">
              <a:lnSpc>
                <a:spcPct val="100000"/>
              </a:lnSpc>
              <a:spcAft>
                <a:spcPts val="0"/>
              </a:spcAft>
              <a:defRPr/>
            </a:pPr>
            <a:r>
              <a:rPr lang="es-CL" sz="2800" b="1" i="1" dirty="0">
                <a:solidFill>
                  <a:schemeClr val="bg1"/>
                </a:solidFill>
                <a:latin typeface="+mn-lt"/>
              </a:rPr>
              <a:t>postular?</a:t>
            </a:r>
          </a:p>
        </p:txBody>
      </p:sp>
      <p:pic>
        <p:nvPicPr>
          <p:cNvPr id="22" name="Imagen 5" descr="Imagen que contiene rueda, taza, foto, cd&#10;&#10;Descripción generada automáticamente">
            <a:extLst>
              <a:ext uri="{FF2B5EF4-FFF2-40B4-BE49-F238E27FC236}">
                <a16:creationId xmlns:a16="http://schemas.microsoft.com/office/drawing/2014/main" id="{33288A64-BCB6-0464-EA2B-D10C9EC7E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34" t="235" r="254" b="-235"/>
          <a:stretch/>
        </p:blipFill>
        <p:spPr bwMode="auto">
          <a:xfrm>
            <a:off x="6305550" y="32127"/>
            <a:ext cx="5886450" cy="682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1A688C82-7EE2-BF36-48CF-C9375D31F551}"/>
              </a:ext>
            </a:extLst>
          </p:cNvPr>
          <p:cNvSpPr txBox="1"/>
          <p:nvPr/>
        </p:nvSpPr>
        <p:spPr>
          <a:xfrm>
            <a:off x="483449" y="4442389"/>
            <a:ext cx="4532537" cy="369332"/>
          </a:xfrm>
          <a:prstGeom prst="rect">
            <a:avLst/>
          </a:prstGeom>
          <a:noFill/>
        </p:spPr>
        <p:txBody>
          <a:bodyPr wrap="square">
            <a:spAutoFit/>
          </a:bodyPr>
          <a:lstStyle/>
          <a:p>
            <a:pPr eaLnBrk="1" hangingPunct="1">
              <a:lnSpc>
                <a:spcPct val="100000"/>
              </a:lnSpc>
              <a:buFont typeface="Arial" panose="020B0604020202020204" pitchFamily="34" charset="0"/>
              <a:buNone/>
            </a:pPr>
            <a:r>
              <a:rPr lang="es-CL" altLang="es-CL" b="1" u="sng" dirty="0">
                <a:solidFill>
                  <a:srgbClr val="221E7C"/>
                </a:solidFill>
              </a:rPr>
              <a:t>P</a:t>
            </a:r>
            <a:r>
              <a:rPr lang="es-CL" altLang="es-CL" sz="1800" b="1" u="sng" dirty="0">
                <a:solidFill>
                  <a:srgbClr val="221E7C"/>
                </a:solidFill>
              </a:rPr>
              <a:t>ersona Jurídica liderada por mujeres</a:t>
            </a:r>
          </a:p>
        </p:txBody>
      </p:sp>
      <p:sp>
        <p:nvSpPr>
          <p:cNvPr id="3" name="Subtítulo 2">
            <a:extLst>
              <a:ext uri="{FF2B5EF4-FFF2-40B4-BE49-F238E27FC236}">
                <a16:creationId xmlns:a16="http://schemas.microsoft.com/office/drawing/2014/main" id="{CCB196DF-BEB6-4EAF-47CF-21922EC120C9}"/>
              </a:ext>
            </a:extLst>
          </p:cNvPr>
          <p:cNvSpPr txBox="1">
            <a:spLocks/>
          </p:cNvSpPr>
          <p:nvPr/>
        </p:nvSpPr>
        <p:spPr bwMode="auto">
          <a:xfrm>
            <a:off x="6859122" y="2451163"/>
            <a:ext cx="4773734" cy="213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spcBef>
                <a:spcPts val="1000"/>
              </a:spcBef>
            </a:pPr>
            <a:r>
              <a:rPr lang="es-CL" sz="1600" dirty="0">
                <a:solidFill>
                  <a:srgbClr val="221E7C"/>
                </a:solidFill>
              </a:rPr>
              <a:t>Una o más mujeres tengan en total al menos un </a:t>
            </a:r>
            <a:r>
              <a:rPr lang="es-CL" sz="1600" b="1" u="sng" dirty="0">
                <a:solidFill>
                  <a:srgbClr val="221E7C"/>
                </a:solidFill>
              </a:rPr>
              <a:t>50% del capital social</a:t>
            </a:r>
          </a:p>
          <a:p>
            <a:pPr marL="285750" lvl="1" indent="-285750">
              <a:spcBef>
                <a:spcPts val="1000"/>
              </a:spcBef>
            </a:pPr>
            <a:r>
              <a:rPr lang="es-CL" sz="1600" dirty="0">
                <a:solidFill>
                  <a:srgbClr val="221E7C"/>
                </a:solidFill>
              </a:rPr>
              <a:t>Que una o más mujeres tengan participación en, al menos, un </a:t>
            </a:r>
            <a:r>
              <a:rPr lang="es-CL" sz="1600" b="1" u="sng" dirty="0">
                <a:solidFill>
                  <a:srgbClr val="221E7C"/>
                </a:solidFill>
              </a:rPr>
              <a:t>30% del capital social </a:t>
            </a:r>
            <a:r>
              <a:rPr lang="es-CL" sz="1600" dirty="0">
                <a:solidFill>
                  <a:srgbClr val="221E7C"/>
                </a:solidFill>
              </a:rPr>
              <a:t>y que, además, le corresponda a una o más mujeres la </a:t>
            </a:r>
            <a:r>
              <a:rPr lang="es-CL" sz="1600" b="1" u="sng" dirty="0">
                <a:solidFill>
                  <a:srgbClr val="221E7C"/>
                </a:solidFill>
              </a:rPr>
              <a:t>representación de la sociedad</a:t>
            </a:r>
            <a:r>
              <a:rPr lang="es-CL" sz="1600" dirty="0">
                <a:solidFill>
                  <a:srgbClr val="221E7C"/>
                </a:solidFill>
              </a:rPr>
              <a:t>. </a:t>
            </a:r>
          </a:p>
        </p:txBody>
      </p:sp>
      <p:sp>
        <p:nvSpPr>
          <p:cNvPr id="4" name="Subtítulo 2">
            <a:extLst>
              <a:ext uri="{FF2B5EF4-FFF2-40B4-BE49-F238E27FC236}">
                <a16:creationId xmlns:a16="http://schemas.microsoft.com/office/drawing/2014/main" id="{FAB3F270-DF37-0915-BC00-0A4399CA112A}"/>
              </a:ext>
            </a:extLst>
          </p:cNvPr>
          <p:cNvSpPr txBox="1">
            <a:spLocks/>
          </p:cNvSpPr>
          <p:nvPr/>
        </p:nvSpPr>
        <p:spPr>
          <a:xfrm>
            <a:off x="6640167" y="1987059"/>
            <a:ext cx="4439117" cy="4899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CL" sz="1800" b="1" u="sng" dirty="0">
                <a:solidFill>
                  <a:srgbClr val="221E7C"/>
                </a:solidFill>
              </a:rPr>
              <a:t>1.- Con fines de lucro</a:t>
            </a:r>
          </a:p>
        </p:txBody>
      </p:sp>
      <p:sp>
        <p:nvSpPr>
          <p:cNvPr id="5" name="Subtítulo 2">
            <a:extLst>
              <a:ext uri="{FF2B5EF4-FFF2-40B4-BE49-F238E27FC236}">
                <a16:creationId xmlns:a16="http://schemas.microsoft.com/office/drawing/2014/main" id="{697FAF8F-7405-46DC-9B10-1789EC93FC40}"/>
              </a:ext>
            </a:extLst>
          </p:cNvPr>
          <p:cNvSpPr txBox="1">
            <a:spLocks/>
          </p:cNvSpPr>
          <p:nvPr/>
        </p:nvSpPr>
        <p:spPr>
          <a:xfrm>
            <a:off x="6934818" y="4920905"/>
            <a:ext cx="4773733" cy="10043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1" indent="-285750" algn="l">
              <a:spcBef>
                <a:spcPts val="1000"/>
              </a:spcBef>
              <a:buFont typeface="Arial" panose="020B0604020202020204" pitchFamily="34" charset="0"/>
              <a:buChar char="•"/>
            </a:pPr>
            <a:r>
              <a:rPr lang="es-CL" sz="1600" dirty="0">
                <a:solidFill>
                  <a:srgbClr val="221E7C"/>
                </a:solidFill>
              </a:rPr>
              <a:t>Directorio (o el órgano al que corresponda la administración) está integrado al menos, en un </a:t>
            </a:r>
            <a:r>
              <a:rPr lang="es-CL" sz="1600" b="1" u="sng" dirty="0">
                <a:solidFill>
                  <a:srgbClr val="221E7C"/>
                </a:solidFill>
              </a:rPr>
              <a:t>50%, por mujeres.</a:t>
            </a:r>
          </a:p>
        </p:txBody>
      </p:sp>
      <p:sp>
        <p:nvSpPr>
          <p:cNvPr id="6" name="Subtítulo 2">
            <a:extLst>
              <a:ext uri="{FF2B5EF4-FFF2-40B4-BE49-F238E27FC236}">
                <a16:creationId xmlns:a16="http://schemas.microsoft.com/office/drawing/2014/main" id="{AE488DBB-48B6-26DB-5876-347EEB6F0192}"/>
              </a:ext>
            </a:extLst>
          </p:cNvPr>
          <p:cNvSpPr txBox="1">
            <a:spLocks/>
          </p:cNvSpPr>
          <p:nvPr/>
        </p:nvSpPr>
        <p:spPr>
          <a:xfrm>
            <a:off x="6732494" y="4409375"/>
            <a:ext cx="4442040" cy="4899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CL" sz="1800" b="1" u="sng" dirty="0">
                <a:solidFill>
                  <a:srgbClr val="221E7C"/>
                </a:solidFill>
              </a:rPr>
              <a:t>2.- Sin fines de lucro</a:t>
            </a:r>
          </a:p>
        </p:txBody>
      </p:sp>
      <p:sp>
        <p:nvSpPr>
          <p:cNvPr id="13" name="CuadroTexto 12">
            <a:extLst>
              <a:ext uri="{FF2B5EF4-FFF2-40B4-BE49-F238E27FC236}">
                <a16:creationId xmlns:a16="http://schemas.microsoft.com/office/drawing/2014/main" id="{92B9FE03-22A9-22F0-07A8-9C37200EECCE}"/>
              </a:ext>
            </a:extLst>
          </p:cNvPr>
          <p:cNvSpPr txBox="1"/>
          <p:nvPr/>
        </p:nvSpPr>
        <p:spPr>
          <a:xfrm>
            <a:off x="634249" y="4843848"/>
            <a:ext cx="5886450" cy="1169551"/>
          </a:xfrm>
          <a:prstGeom prst="rect">
            <a:avLst/>
          </a:prstGeom>
          <a:noFill/>
        </p:spPr>
        <p:txBody>
          <a:bodyPr wrap="square">
            <a:spAutoFit/>
          </a:bodyPr>
          <a:lstStyle/>
          <a:p>
            <a:pPr marL="285750" indent="-285750">
              <a:buFont typeface="Arial" panose="020B0604020202020204" pitchFamily="34" charset="0"/>
              <a:buChar char="•"/>
            </a:pPr>
            <a:r>
              <a:rPr lang="es-CL" sz="1800" dirty="0">
                <a:solidFill>
                  <a:srgbClr val="221E7C"/>
                </a:solidFill>
              </a:rPr>
              <a:t>Constituida en Chile.</a:t>
            </a:r>
          </a:p>
          <a:p>
            <a:pPr marL="285750" indent="-285750">
              <a:buFont typeface="Arial" panose="020B0604020202020204" pitchFamily="34" charset="0"/>
              <a:buChar char="•"/>
            </a:pPr>
            <a:r>
              <a:rPr lang="es-CL" sz="1800" dirty="0">
                <a:solidFill>
                  <a:srgbClr val="221E7C"/>
                </a:solidFill>
              </a:rPr>
              <a:t>Máximo 18 meses desde el inicio actividades en SII. </a:t>
            </a:r>
            <a:r>
              <a:rPr lang="es-CL" sz="1600" dirty="0">
                <a:solidFill>
                  <a:srgbClr val="221E7C"/>
                </a:solidFill>
              </a:rPr>
              <a:t>(hacia atrás desde la </a:t>
            </a:r>
            <a:r>
              <a:rPr lang="es-CL" sz="1600" b="1" u="sng" dirty="0">
                <a:solidFill>
                  <a:srgbClr val="221E7C"/>
                </a:solidFill>
              </a:rPr>
              <a:t>fecha de apertura de la convocatoria</a:t>
            </a:r>
            <a:r>
              <a:rPr lang="es-CL" sz="1600" dirty="0">
                <a:solidFill>
                  <a:srgbClr val="221E7C"/>
                </a:solidFill>
              </a:rPr>
              <a:t>)</a:t>
            </a:r>
          </a:p>
          <a:p>
            <a:pPr marL="285750" indent="-285750">
              <a:buFont typeface="Arial" panose="020B0604020202020204" pitchFamily="34" charset="0"/>
              <a:buChar char="•"/>
            </a:pPr>
            <a:r>
              <a:rPr lang="es-CL" sz="1800" dirty="0">
                <a:solidFill>
                  <a:srgbClr val="221E7C"/>
                </a:solidFill>
              </a:rPr>
              <a:t>Sin ventas </a:t>
            </a:r>
            <a:r>
              <a:rPr lang="es-CL" dirty="0">
                <a:solidFill>
                  <a:srgbClr val="221E7C"/>
                </a:solidFill>
              </a:rPr>
              <a:t>hasta febrero 2023.</a:t>
            </a:r>
            <a:endParaRPr lang="es-419" dirty="0">
              <a:solidFill>
                <a:srgbClr val="221E7C"/>
              </a:solidFill>
            </a:endParaRPr>
          </a:p>
        </p:txBody>
      </p:sp>
      <p:sp>
        <p:nvSpPr>
          <p:cNvPr id="18" name="CuadroTexto 17">
            <a:extLst>
              <a:ext uri="{FF2B5EF4-FFF2-40B4-BE49-F238E27FC236}">
                <a16:creationId xmlns:a16="http://schemas.microsoft.com/office/drawing/2014/main" id="{C5E02A35-9654-7D29-DBB2-BA07B5D43D18}"/>
              </a:ext>
            </a:extLst>
          </p:cNvPr>
          <p:cNvSpPr txBox="1"/>
          <p:nvPr/>
        </p:nvSpPr>
        <p:spPr>
          <a:xfrm>
            <a:off x="6640167" y="867157"/>
            <a:ext cx="5573649" cy="677108"/>
          </a:xfrm>
          <a:prstGeom prst="rect">
            <a:avLst/>
          </a:prstGeom>
          <a:noFill/>
        </p:spPr>
        <p:txBody>
          <a:bodyPr wrap="square" rtlCol="0">
            <a:spAutoFit/>
          </a:bodyPr>
          <a:lstStyle/>
          <a:p>
            <a:r>
              <a:rPr lang="es-MX" sz="2200" b="1" dirty="0">
                <a:solidFill>
                  <a:srgbClr val="221E7C"/>
                </a:solidFill>
                <a:latin typeface="+mn-lt"/>
              </a:rPr>
              <a:t>Empresa liderada por mujeres:</a:t>
            </a:r>
          </a:p>
          <a:p>
            <a:r>
              <a:rPr lang="es-MX" sz="1600" b="1" dirty="0">
                <a:solidFill>
                  <a:srgbClr val="221E7C"/>
                </a:solidFill>
                <a:latin typeface="+mn-lt"/>
              </a:rPr>
              <a:t>(Debe cumplirse desde la fecha de apertura de la convocatoria)</a:t>
            </a:r>
            <a:endParaRPr lang="es-CL" sz="1600" b="1" dirty="0">
              <a:solidFill>
                <a:srgbClr val="221E7C"/>
              </a:solidFill>
              <a:latin typeface="+mn-lt"/>
            </a:endParaRPr>
          </a:p>
        </p:txBody>
      </p:sp>
      <p:sp>
        <p:nvSpPr>
          <p:cNvPr id="10" name="CuadroTexto 9">
            <a:extLst>
              <a:ext uri="{FF2B5EF4-FFF2-40B4-BE49-F238E27FC236}">
                <a16:creationId xmlns:a16="http://schemas.microsoft.com/office/drawing/2014/main" id="{E2B88AB0-1E5C-DC36-6102-3CA943DA04F3}"/>
              </a:ext>
            </a:extLst>
          </p:cNvPr>
          <p:cNvSpPr txBox="1"/>
          <p:nvPr/>
        </p:nvSpPr>
        <p:spPr>
          <a:xfrm>
            <a:off x="544177" y="3059668"/>
            <a:ext cx="4532537" cy="369332"/>
          </a:xfrm>
          <a:prstGeom prst="rect">
            <a:avLst/>
          </a:prstGeom>
          <a:noFill/>
        </p:spPr>
        <p:txBody>
          <a:bodyPr wrap="square">
            <a:spAutoFit/>
          </a:bodyPr>
          <a:lstStyle/>
          <a:p>
            <a:pPr eaLnBrk="1" hangingPunct="1">
              <a:lnSpc>
                <a:spcPct val="100000"/>
              </a:lnSpc>
              <a:buFont typeface="Arial" panose="020B0604020202020204" pitchFamily="34" charset="0"/>
              <a:buNone/>
            </a:pPr>
            <a:r>
              <a:rPr lang="es-CL" altLang="es-CL" b="1" u="sng" dirty="0">
                <a:solidFill>
                  <a:srgbClr val="221E7C"/>
                </a:solidFill>
              </a:rPr>
              <a:t>P</a:t>
            </a:r>
            <a:r>
              <a:rPr lang="es-CL" altLang="es-CL" sz="1800" b="1" u="sng" dirty="0">
                <a:solidFill>
                  <a:srgbClr val="221E7C"/>
                </a:solidFill>
              </a:rPr>
              <a:t>ersona Natural, mujer</a:t>
            </a:r>
          </a:p>
        </p:txBody>
      </p:sp>
      <p:sp>
        <p:nvSpPr>
          <p:cNvPr id="11" name="CuadroTexto 10">
            <a:extLst>
              <a:ext uri="{FF2B5EF4-FFF2-40B4-BE49-F238E27FC236}">
                <a16:creationId xmlns:a16="http://schemas.microsoft.com/office/drawing/2014/main" id="{ABD4BDDA-00B6-702D-8270-B019374A7FF3}"/>
              </a:ext>
            </a:extLst>
          </p:cNvPr>
          <p:cNvSpPr txBox="1"/>
          <p:nvPr/>
        </p:nvSpPr>
        <p:spPr>
          <a:xfrm>
            <a:off x="634249" y="3429000"/>
            <a:ext cx="3148025" cy="646331"/>
          </a:xfrm>
          <a:prstGeom prst="rect">
            <a:avLst/>
          </a:prstGeom>
          <a:noFill/>
        </p:spPr>
        <p:txBody>
          <a:bodyPr wrap="square">
            <a:spAutoFit/>
          </a:bodyPr>
          <a:lstStyle/>
          <a:p>
            <a:pPr marL="285750" indent="-285750">
              <a:buFont typeface="Arial" panose="020B0604020202020204" pitchFamily="34" charset="0"/>
              <a:buChar char="•"/>
            </a:pPr>
            <a:r>
              <a:rPr lang="es-CL" sz="1800" dirty="0">
                <a:solidFill>
                  <a:srgbClr val="221E7C"/>
                </a:solidFill>
              </a:rPr>
              <a:t>Mayor 18 años.</a:t>
            </a:r>
          </a:p>
          <a:p>
            <a:pPr marL="285750" indent="-285750">
              <a:buFont typeface="Arial" panose="020B0604020202020204" pitchFamily="34" charset="0"/>
              <a:buChar char="•"/>
            </a:pPr>
            <a:r>
              <a:rPr lang="es-CL" dirty="0">
                <a:solidFill>
                  <a:srgbClr val="221E7C"/>
                </a:solidFill>
              </a:rPr>
              <a:t>Residencia en Chile.</a:t>
            </a:r>
            <a:endParaRPr lang="es-419" dirty="0">
              <a:solidFill>
                <a:srgbClr val="221E7C"/>
              </a:solidFill>
            </a:endParaRPr>
          </a:p>
        </p:txBody>
      </p:sp>
      <p:pic>
        <p:nvPicPr>
          <p:cNvPr id="20" name="Imagen 19" descr="Logotipo&#10;&#10;Descripción generada automáticamente">
            <a:extLst>
              <a:ext uri="{FF2B5EF4-FFF2-40B4-BE49-F238E27FC236}">
                <a16:creationId xmlns:a16="http://schemas.microsoft.com/office/drawing/2014/main" id="{5D9A057B-1583-2F2A-950F-4F3D0900E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2223107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22" descr="Patrón de fondo&#10;&#10;Descripción generada automáticamente">
            <a:extLst>
              <a:ext uri="{FF2B5EF4-FFF2-40B4-BE49-F238E27FC236}">
                <a16:creationId xmlns:a16="http://schemas.microsoft.com/office/drawing/2014/main" id="{B94C05C5-C202-CC00-A28F-7B9924100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4794BC34-B618-44CB-BAD8-2243BD01A18C}"/>
              </a:ext>
            </a:extLst>
          </p:cNvPr>
          <p:cNvSpPr/>
          <p:nvPr/>
        </p:nvSpPr>
        <p:spPr>
          <a:xfrm>
            <a:off x="584199" y="2262188"/>
            <a:ext cx="2320926"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6D4F367B-7327-2A9C-9C10-A04D5D936A50}"/>
              </a:ext>
            </a:extLst>
          </p:cNvPr>
          <p:cNvSpPr/>
          <p:nvPr/>
        </p:nvSpPr>
        <p:spPr>
          <a:xfrm>
            <a:off x="584200" y="1808163"/>
            <a:ext cx="2711450"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9" name="Título 1">
            <a:extLst>
              <a:ext uri="{FF2B5EF4-FFF2-40B4-BE49-F238E27FC236}">
                <a16:creationId xmlns:a16="http://schemas.microsoft.com/office/drawing/2014/main" id="{E8739E3A-9E18-91C1-C2B5-62C8A1B22A03}"/>
              </a:ext>
            </a:extLst>
          </p:cNvPr>
          <p:cNvSpPr txBox="1">
            <a:spLocks/>
          </p:cNvSpPr>
          <p:nvPr/>
        </p:nvSpPr>
        <p:spPr bwMode="auto">
          <a:xfrm>
            <a:off x="584198" y="1769687"/>
            <a:ext cx="2711452" cy="9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Limitaciones de </a:t>
            </a:r>
          </a:p>
          <a:p>
            <a:pPr eaLnBrk="1" fontAlgn="auto" hangingPunct="1">
              <a:lnSpc>
                <a:spcPct val="100000"/>
              </a:lnSpc>
              <a:spcAft>
                <a:spcPts val="0"/>
              </a:spcAft>
              <a:defRPr/>
            </a:pPr>
            <a:r>
              <a:rPr lang="es-CL" sz="2800" b="1" i="1" dirty="0">
                <a:solidFill>
                  <a:schemeClr val="bg1"/>
                </a:solidFill>
                <a:latin typeface="+mn-lt"/>
              </a:rPr>
              <a:t>participación</a:t>
            </a:r>
          </a:p>
        </p:txBody>
      </p:sp>
      <p:pic>
        <p:nvPicPr>
          <p:cNvPr id="15" name="Imagen 5" descr="Imagen que contiene rueda, taza, foto, cd&#10;&#10;Descripción generada automáticamente">
            <a:extLst>
              <a:ext uri="{FF2B5EF4-FFF2-40B4-BE49-F238E27FC236}">
                <a16:creationId xmlns:a16="http://schemas.microsoft.com/office/drawing/2014/main" id="{269EC49A-4BED-E70D-7CB1-F5A3221FC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87"/>
          <a:stretch/>
        </p:blipFill>
        <p:spPr bwMode="auto">
          <a:xfrm>
            <a:off x="5470670" y="16629"/>
            <a:ext cx="6698511" cy="682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ítulo 2">
            <a:extLst>
              <a:ext uri="{FF2B5EF4-FFF2-40B4-BE49-F238E27FC236}">
                <a16:creationId xmlns:a16="http://schemas.microsoft.com/office/drawing/2014/main" id="{3A16EBF2-D5D5-3B70-6553-B4D076C8175D}"/>
              </a:ext>
            </a:extLst>
          </p:cNvPr>
          <p:cNvSpPr txBox="1">
            <a:spLocks/>
          </p:cNvSpPr>
          <p:nvPr/>
        </p:nvSpPr>
        <p:spPr>
          <a:xfrm>
            <a:off x="6267016" y="1176271"/>
            <a:ext cx="5108073" cy="12705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lang="es-CL" sz="1500" dirty="0">
                <a:solidFill>
                  <a:srgbClr val="221E7C"/>
                </a:solidFill>
              </a:rPr>
              <a:t>No puede postular si el emprendimiento ya fue cofinanciado por algún programa de Corfo. </a:t>
            </a:r>
          </a:p>
          <a:p>
            <a:pPr marL="285750" indent="-285750" algn="just">
              <a:buFont typeface="Arial" panose="020B0604020202020204" pitchFamily="34" charset="0"/>
              <a:buChar char="•"/>
            </a:pPr>
            <a:r>
              <a:rPr lang="es-CL" sz="1500" dirty="0">
                <a:solidFill>
                  <a:srgbClr val="221E7C"/>
                </a:solidFill>
              </a:rPr>
              <a:t>Solo son compatibles estos programas, pero para postular debe haber finalizado o estar a máximo 2 meses de terminar su ejecución:</a:t>
            </a:r>
            <a:endParaRPr lang="es-CL" sz="1400" dirty="0">
              <a:solidFill>
                <a:srgbClr val="221E7C"/>
              </a:solidFill>
            </a:endParaRPr>
          </a:p>
        </p:txBody>
      </p:sp>
      <p:sp>
        <p:nvSpPr>
          <p:cNvPr id="11" name="Subtítulo 2">
            <a:extLst>
              <a:ext uri="{FF2B5EF4-FFF2-40B4-BE49-F238E27FC236}">
                <a16:creationId xmlns:a16="http://schemas.microsoft.com/office/drawing/2014/main" id="{746E2364-6746-2050-01A4-34C71DB054CD}"/>
              </a:ext>
            </a:extLst>
          </p:cNvPr>
          <p:cNvSpPr txBox="1">
            <a:spLocks/>
          </p:cNvSpPr>
          <p:nvPr/>
        </p:nvSpPr>
        <p:spPr>
          <a:xfrm>
            <a:off x="6267016" y="3939575"/>
            <a:ext cx="5189663" cy="3023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Arial" panose="020B0604020202020204" pitchFamily="34" charset="0"/>
              <a:buChar char="•"/>
            </a:pPr>
            <a:r>
              <a:rPr lang="es-CL" sz="1500" dirty="0">
                <a:solidFill>
                  <a:srgbClr val="221E7C"/>
                </a:solidFill>
              </a:rPr>
              <a:t>No puede postular una persona jurídica que ya fue beneficiaria de Semilla Inicia, independiente del proyecto.</a:t>
            </a:r>
          </a:p>
          <a:p>
            <a:pPr marL="285750" indent="-285750" algn="just">
              <a:buFont typeface="Arial" panose="020B0604020202020204" pitchFamily="34" charset="0"/>
              <a:buChar char="•"/>
            </a:pPr>
            <a:r>
              <a:rPr lang="es-CL" sz="1500" dirty="0">
                <a:solidFill>
                  <a:srgbClr val="221E7C"/>
                </a:solidFill>
              </a:rPr>
              <a:t>No puede postular una persona natural que se encuentre ejecutando algún proyecto apoyado por Corfo y se encuentre a más de 2 meses de finalizar. </a:t>
            </a:r>
          </a:p>
          <a:p>
            <a:pPr marL="285750" indent="-285750" algn="just">
              <a:buFont typeface="Arial" panose="020B0604020202020204" pitchFamily="34" charset="0"/>
              <a:buChar char="•"/>
            </a:pPr>
            <a:r>
              <a:rPr lang="es-CL" sz="1500" dirty="0">
                <a:solidFill>
                  <a:srgbClr val="221E7C"/>
                </a:solidFill>
              </a:rPr>
              <a:t>Cofundador(a) ejecutando otro instrumento de la Gerencia de Emprendimiento con más de 50% de dedicación (excepción últimos 2 meses).</a:t>
            </a:r>
          </a:p>
          <a:p>
            <a:pPr marL="285750" indent="-285750" algn="just">
              <a:buFont typeface="Arial" panose="020B0604020202020204" pitchFamily="34" charset="0"/>
              <a:buChar char="•"/>
            </a:pPr>
            <a:r>
              <a:rPr lang="es-CL" sz="1500" dirty="0">
                <a:solidFill>
                  <a:srgbClr val="221E7C"/>
                </a:solidFill>
              </a:rPr>
              <a:t>Cofundador que se haya adjudicado 2 o más instrumentos en la Gerencia de Emprendimiento (excepción, si ya pasaron más de 2 años del término de ejecución del último). </a:t>
            </a:r>
          </a:p>
        </p:txBody>
      </p:sp>
      <p:sp>
        <p:nvSpPr>
          <p:cNvPr id="12" name="CuadroTexto 11">
            <a:extLst>
              <a:ext uri="{FF2B5EF4-FFF2-40B4-BE49-F238E27FC236}">
                <a16:creationId xmlns:a16="http://schemas.microsoft.com/office/drawing/2014/main" id="{2898DBC6-D20F-45D7-6544-B85EE94D0678}"/>
              </a:ext>
            </a:extLst>
          </p:cNvPr>
          <p:cNvSpPr txBox="1"/>
          <p:nvPr/>
        </p:nvSpPr>
        <p:spPr>
          <a:xfrm>
            <a:off x="5711258" y="755586"/>
            <a:ext cx="3051518" cy="369332"/>
          </a:xfrm>
          <a:prstGeom prst="rect">
            <a:avLst/>
          </a:prstGeom>
          <a:noFill/>
        </p:spPr>
        <p:txBody>
          <a:bodyPr wrap="square" rtlCol="0">
            <a:spAutoFit/>
          </a:bodyPr>
          <a:lstStyle/>
          <a:p>
            <a:r>
              <a:rPr lang="es-MX" b="1" u="sng" dirty="0">
                <a:solidFill>
                  <a:srgbClr val="221E7C"/>
                </a:solidFill>
                <a:ea typeface="+mj-ea"/>
                <a:cs typeface="+mj-cs"/>
              </a:rPr>
              <a:t>Limitaciones al proyecto</a:t>
            </a:r>
            <a:endParaRPr lang="es-CL" b="1" u="sng" dirty="0">
              <a:solidFill>
                <a:srgbClr val="221E7C"/>
              </a:solidFill>
              <a:ea typeface="+mj-ea"/>
              <a:cs typeface="+mj-cs"/>
            </a:endParaRPr>
          </a:p>
        </p:txBody>
      </p:sp>
      <p:sp>
        <p:nvSpPr>
          <p:cNvPr id="14" name="CuadroTexto 13">
            <a:extLst>
              <a:ext uri="{FF2B5EF4-FFF2-40B4-BE49-F238E27FC236}">
                <a16:creationId xmlns:a16="http://schemas.microsoft.com/office/drawing/2014/main" id="{7704A56C-7232-06D2-39E3-281C19733315}"/>
              </a:ext>
            </a:extLst>
          </p:cNvPr>
          <p:cNvSpPr txBox="1"/>
          <p:nvPr/>
        </p:nvSpPr>
        <p:spPr>
          <a:xfrm>
            <a:off x="5711258" y="3540985"/>
            <a:ext cx="3051518" cy="369332"/>
          </a:xfrm>
          <a:prstGeom prst="rect">
            <a:avLst/>
          </a:prstGeom>
          <a:noFill/>
        </p:spPr>
        <p:txBody>
          <a:bodyPr wrap="square" rtlCol="0">
            <a:spAutoFit/>
          </a:bodyPr>
          <a:lstStyle/>
          <a:p>
            <a:r>
              <a:rPr lang="es-MX" b="1" u="sng" dirty="0">
                <a:solidFill>
                  <a:srgbClr val="221E7C"/>
                </a:solidFill>
                <a:ea typeface="+mj-ea"/>
                <a:cs typeface="+mj-cs"/>
              </a:rPr>
              <a:t>Limitaciones a la beneficiaria</a:t>
            </a:r>
            <a:endParaRPr lang="es-CL" b="1" u="sng" dirty="0">
              <a:solidFill>
                <a:srgbClr val="221E7C"/>
              </a:solidFill>
              <a:ea typeface="+mj-ea"/>
              <a:cs typeface="+mj-cs"/>
            </a:endParaRPr>
          </a:p>
        </p:txBody>
      </p:sp>
      <p:sp>
        <p:nvSpPr>
          <p:cNvPr id="19" name="Título 1">
            <a:extLst>
              <a:ext uri="{FF2B5EF4-FFF2-40B4-BE49-F238E27FC236}">
                <a16:creationId xmlns:a16="http://schemas.microsoft.com/office/drawing/2014/main" id="{08693FB4-2156-540E-2D89-EAD117D67692}"/>
              </a:ext>
            </a:extLst>
          </p:cNvPr>
          <p:cNvSpPr txBox="1">
            <a:spLocks/>
          </p:cNvSpPr>
          <p:nvPr/>
        </p:nvSpPr>
        <p:spPr>
          <a:xfrm>
            <a:off x="499100" y="4465263"/>
            <a:ext cx="4034800" cy="1811037"/>
          </a:xfrm>
          <a:prstGeom prst="rect">
            <a:avLst/>
          </a:prstGeom>
          <a:ln>
            <a:solidFill>
              <a:schemeClr val="accent1"/>
            </a:solidFill>
            <a:prstDash val="dash"/>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s-MX" sz="1600" b="1" u="sng" dirty="0">
                <a:solidFill>
                  <a:srgbClr val="221E7C"/>
                </a:solidFill>
                <a:latin typeface="+mn-lt"/>
              </a:rPr>
              <a:t>Equipo Emprendedor: </a:t>
            </a:r>
          </a:p>
          <a:p>
            <a:pPr algn="l">
              <a:lnSpc>
                <a:spcPct val="100000"/>
              </a:lnSpc>
            </a:pPr>
            <a:endParaRPr lang="es-MX" sz="1400" dirty="0">
              <a:solidFill>
                <a:srgbClr val="221E7C"/>
              </a:solidFill>
              <a:latin typeface="+mn-lt"/>
            </a:endParaRPr>
          </a:p>
          <a:p>
            <a:pPr marL="285750" indent="-285750" algn="l">
              <a:lnSpc>
                <a:spcPct val="100000"/>
              </a:lnSpc>
              <a:buFont typeface="Arial" panose="020B0604020202020204" pitchFamily="34" charset="0"/>
              <a:buChar char="•"/>
            </a:pPr>
            <a:r>
              <a:rPr lang="es-MX" sz="1400" dirty="0">
                <a:solidFill>
                  <a:srgbClr val="221E7C"/>
                </a:solidFill>
                <a:latin typeface="+mn-lt"/>
              </a:rPr>
              <a:t>Se podrá indicar hasta un máximo de 3 personas en el formulario de postulación. </a:t>
            </a:r>
          </a:p>
          <a:p>
            <a:pPr marL="285750" indent="-285750" algn="l">
              <a:lnSpc>
                <a:spcPct val="100000"/>
              </a:lnSpc>
              <a:buFont typeface="Arial" panose="020B0604020202020204" pitchFamily="34" charset="0"/>
              <a:buChar char="•"/>
            </a:pPr>
            <a:endParaRPr lang="es-MX" sz="1400" b="1" dirty="0">
              <a:solidFill>
                <a:srgbClr val="221E7C"/>
              </a:solidFill>
              <a:latin typeface="+mn-lt"/>
            </a:endParaRPr>
          </a:p>
          <a:p>
            <a:pPr marL="285750" indent="-285750" algn="l">
              <a:lnSpc>
                <a:spcPct val="100000"/>
              </a:lnSpc>
              <a:buFont typeface="Arial" panose="020B0604020202020204" pitchFamily="34" charset="0"/>
              <a:buChar char="•"/>
            </a:pPr>
            <a:r>
              <a:rPr lang="es-MX" sz="1400" dirty="0">
                <a:solidFill>
                  <a:srgbClr val="221E7C"/>
                </a:solidFill>
                <a:latin typeface="+mn-lt"/>
              </a:rPr>
              <a:t>Es quién tiene o tendrá participación social de al menos 5% en la empresa.</a:t>
            </a:r>
            <a:endParaRPr lang="es-CL" sz="1400" dirty="0">
              <a:solidFill>
                <a:srgbClr val="221E7C"/>
              </a:solidFill>
              <a:latin typeface="+mn-lt"/>
            </a:endParaRPr>
          </a:p>
        </p:txBody>
      </p:sp>
      <p:sp>
        <p:nvSpPr>
          <p:cNvPr id="3" name="CuadroTexto 2">
            <a:extLst>
              <a:ext uri="{FF2B5EF4-FFF2-40B4-BE49-F238E27FC236}">
                <a16:creationId xmlns:a16="http://schemas.microsoft.com/office/drawing/2014/main" id="{E91444AE-0FD5-4B26-E9FB-2B5EA52BA1C2}"/>
              </a:ext>
            </a:extLst>
          </p:cNvPr>
          <p:cNvSpPr txBox="1"/>
          <p:nvPr/>
        </p:nvSpPr>
        <p:spPr>
          <a:xfrm>
            <a:off x="7025640" y="2626000"/>
            <a:ext cx="3617809" cy="292388"/>
          </a:xfrm>
          <a:prstGeom prst="rect">
            <a:avLst/>
          </a:prstGeom>
          <a:noFill/>
        </p:spPr>
        <p:txBody>
          <a:bodyPr wrap="square">
            <a:spAutoFit/>
          </a:bodyPr>
          <a:lstStyle/>
          <a:p>
            <a:pPr algn="just">
              <a:lnSpc>
                <a:spcPct val="100000"/>
              </a:lnSpc>
            </a:pPr>
            <a:r>
              <a:rPr lang="es-CL" sz="1300" b="1" dirty="0" err="1">
                <a:solidFill>
                  <a:srgbClr val="221E7C"/>
                </a:solidFill>
              </a:rPr>
              <a:t>Build</a:t>
            </a:r>
            <a:r>
              <a:rPr lang="es-CL" sz="1300" b="1" dirty="0">
                <a:solidFill>
                  <a:srgbClr val="221E7C"/>
                </a:solidFill>
              </a:rPr>
              <a:t> o </a:t>
            </a:r>
            <a:r>
              <a:rPr lang="es-CL" sz="1300" b="1" dirty="0" err="1">
                <a:solidFill>
                  <a:srgbClr val="221E7C"/>
                </a:solidFill>
              </a:rPr>
              <a:t>The</a:t>
            </a:r>
            <a:r>
              <a:rPr lang="es-CL" sz="1300" b="1" dirty="0">
                <a:solidFill>
                  <a:srgbClr val="221E7C"/>
                </a:solidFill>
              </a:rPr>
              <a:t> S Factory de </a:t>
            </a:r>
            <a:r>
              <a:rPr lang="es-CL" sz="1300" b="1" dirty="0" err="1">
                <a:solidFill>
                  <a:srgbClr val="221E7C"/>
                </a:solidFill>
              </a:rPr>
              <a:t>Strat</a:t>
            </a:r>
            <a:r>
              <a:rPr lang="es-CL" sz="1300" b="1" dirty="0">
                <a:solidFill>
                  <a:srgbClr val="221E7C"/>
                </a:solidFill>
              </a:rPr>
              <a:t>-Up Chile</a:t>
            </a:r>
          </a:p>
        </p:txBody>
      </p:sp>
      <p:sp>
        <p:nvSpPr>
          <p:cNvPr id="5" name="CuadroTexto 4">
            <a:extLst>
              <a:ext uri="{FF2B5EF4-FFF2-40B4-BE49-F238E27FC236}">
                <a16:creationId xmlns:a16="http://schemas.microsoft.com/office/drawing/2014/main" id="{38349636-B94E-2679-1270-9BE17B18E753}"/>
              </a:ext>
            </a:extLst>
          </p:cNvPr>
          <p:cNvSpPr txBox="1"/>
          <p:nvPr/>
        </p:nvSpPr>
        <p:spPr>
          <a:xfrm>
            <a:off x="7029152" y="2857701"/>
            <a:ext cx="2417138" cy="292388"/>
          </a:xfrm>
          <a:prstGeom prst="rect">
            <a:avLst/>
          </a:prstGeom>
          <a:noFill/>
        </p:spPr>
        <p:txBody>
          <a:bodyPr wrap="square">
            <a:spAutoFit/>
          </a:bodyPr>
          <a:lstStyle/>
          <a:p>
            <a:pPr algn="just">
              <a:lnSpc>
                <a:spcPct val="100000"/>
              </a:lnSpc>
            </a:pPr>
            <a:r>
              <a:rPr lang="es-CL" sz="1300" b="1" dirty="0">
                <a:solidFill>
                  <a:srgbClr val="221E7C"/>
                </a:solidFill>
              </a:rPr>
              <a:t>Súmate a Innovar</a:t>
            </a:r>
          </a:p>
        </p:txBody>
      </p:sp>
      <p:sp>
        <p:nvSpPr>
          <p:cNvPr id="13" name="CuadroTexto 12">
            <a:extLst>
              <a:ext uri="{FF2B5EF4-FFF2-40B4-BE49-F238E27FC236}">
                <a16:creationId xmlns:a16="http://schemas.microsoft.com/office/drawing/2014/main" id="{B1B8AC78-77FC-0491-3C4A-1020003005C1}"/>
              </a:ext>
            </a:extLst>
          </p:cNvPr>
          <p:cNvSpPr txBox="1"/>
          <p:nvPr/>
        </p:nvSpPr>
        <p:spPr>
          <a:xfrm>
            <a:off x="7025640" y="3059463"/>
            <a:ext cx="2306149" cy="292388"/>
          </a:xfrm>
          <a:prstGeom prst="rect">
            <a:avLst/>
          </a:prstGeom>
          <a:noFill/>
        </p:spPr>
        <p:txBody>
          <a:bodyPr wrap="square">
            <a:spAutoFit/>
          </a:bodyPr>
          <a:lstStyle/>
          <a:p>
            <a:pPr algn="just">
              <a:lnSpc>
                <a:spcPct val="100000"/>
              </a:lnSpc>
            </a:pPr>
            <a:r>
              <a:rPr lang="es-CL" sz="1300" b="1" dirty="0">
                <a:solidFill>
                  <a:srgbClr val="221E7C"/>
                </a:solidFill>
              </a:rPr>
              <a:t>Conecta y Colabora</a:t>
            </a:r>
          </a:p>
        </p:txBody>
      </p:sp>
      <p:sp>
        <p:nvSpPr>
          <p:cNvPr id="20" name="CuadroTexto 19">
            <a:extLst>
              <a:ext uri="{FF2B5EF4-FFF2-40B4-BE49-F238E27FC236}">
                <a16:creationId xmlns:a16="http://schemas.microsoft.com/office/drawing/2014/main" id="{945E1421-FFBD-4118-DE6C-E4DB56908543}"/>
              </a:ext>
            </a:extLst>
          </p:cNvPr>
          <p:cNvSpPr txBox="1"/>
          <p:nvPr/>
        </p:nvSpPr>
        <p:spPr>
          <a:xfrm>
            <a:off x="7025640" y="2418768"/>
            <a:ext cx="3651069" cy="292388"/>
          </a:xfrm>
          <a:prstGeom prst="rect">
            <a:avLst/>
          </a:prstGeom>
          <a:noFill/>
        </p:spPr>
        <p:txBody>
          <a:bodyPr wrap="square">
            <a:spAutoFit/>
          </a:bodyPr>
          <a:lstStyle/>
          <a:p>
            <a:pPr algn="just"/>
            <a:r>
              <a:rPr lang="es-CL" sz="1300" b="1" dirty="0">
                <a:solidFill>
                  <a:srgbClr val="221E7C"/>
                </a:solidFill>
              </a:rPr>
              <a:t>SSAF Desafío</a:t>
            </a:r>
          </a:p>
        </p:txBody>
      </p:sp>
      <p:pic>
        <p:nvPicPr>
          <p:cNvPr id="21" name="Imagen 20" descr="Logotipo&#10;&#10;Descripción generada automáticamente">
            <a:extLst>
              <a:ext uri="{FF2B5EF4-FFF2-40B4-BE49-F238E27FC236}">
                <a16:creationId xmlns:a16="http://schemas.microsoft.com/office/drawing/2014/main" id="{4568F327-810B-A14A-E641-8D3570BFB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47997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22" descr="Patrón de fondo&#10;&#10;Descripción generada automáticamente">
            <a:extLst>
              <a:ext uri="{FF2B5EF4-FFF2-40B4-BE49-F238E27FC236}">
                <a16:creationId xmlns:a16="http://schemas.microsoft.com/office/drawing/2014/main" id="{B94C05C5-C202-CC00-A28F-7B9924100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6D4F367B-7327-2A9C-9C10-A04D5D936A50}"/>
              </a:ext>
            </a:extLst>
          </p:cNvPr>
          <p:cNvSpPr/>
          <p:nvPr/>
        </p:nvSpPr>
        <p:spPr>
          <a:xfrm>
            <a:off x="584200" y="1808163"/>
            <a:ext cx="2397125"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9" name="Título 1">
            <a:extLst>
              <a:ext uri="{FF2B5EF4-FFF2-40B4-BE49-F238E27FC236}">
                <a16:creationId xmlns:a16="http://schemas.microsoft.com/office/drawing/2014/main" id="{E8739E3A-9E18-91C1-C2B5-62C8A1B22A03}"/>
              </a:ext>
            </a:extLst>
          </p:cNvPr>
          <p:cNvSpPr txBox="1">
            <a:spLocks/>
          </p:cNvSpPr>
          <p:nvPr/>
        </p:nvSpPr>
        <p:spPr bwMode="auto">
          <a:xfrm>
            <a:off x="584198" y="1802418"/>
            <a:ext cx="2397127" cy="46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Postulación</a:t>
            </a:r>
          </a:p>
        </p:txBody>
      </p:sp>
      <p:pic>
        <p:nvPicPr>
          <p:cNvPr id="6" name="Imagen 5" descr="Imagen que contiene rueda, taza, foto, cd&#10;&#10;Descripción generada automáticamente">
            <a:extLst>
              <a:ext uri="{FF2B5EF4-FFF2-40B4-BE49-F238E27FC236}">
                <a16:creationId xmlns:a16="http://schemas.microsoft.com/office/drawing/2014/main" id="{3ACF63E6-C569-6C87-6E0D-41C50212A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87"/>
          <a:stretch/>
        </p:blipFill>
        <p:spPr bwMode="auto">
          <a:xfrm>
            <a:off x="5493489" y="22602"/>
            <a:ext cx="6698511" cy="682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ítulo 2">
            <a:extLst>
              <a:ext uri="{FF2B5EF4-FFF2-40B4-BE49-F238E27FC236}">
                <a16:creationId xmlns:a16="http://schemas.microsoft.com/office/drawing/2014/main" id="{A6152AA1-C461-5763-A88F-E62FC720CAA7}"/>
              </a:ext>
            </a:extLst>
          </p:cNvPr>
          <p:cNvSpPr txBox="1">
            <a:spLocks/>
          </p:cNvSpPr>
          <p:nvPr/>
        </p:nvSpPr>
        <p:spPr>
          <a:xfrm>
            <a:off x="6348115" y="1312497"/>
            <a:ext cx="4834663" cy="4899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CL" sz="2200" b="1" dirty="0">
                <a:solidFill>
                  <a:srgbClr val="110F3E"/>
                </a:solidFill>
              </a:rPr>
              <a:t>Postulación Directa por la postulante.</a:t>
            </a:r>
          </a:p>
        </p:txBody>
      </p:sp>
      <p:sp>
        <p:nvSpPr>
          <p:cNvPr id="3" name="Subtítulo 2">
            <a:extLst>
              <a:ext uri="{FF2B5EF4-FFF2-40B4-BE49-F238E27FC236}">
                <a16:creationId xmlns:a16="http://schemas.microsoft.com/office/drawing/2014/main" id="{C9A77563-BD26-9D75-1546-D94BC9298532}"/>
              </a:ext>
            </a:extLst>
          </p:cNvPr>
          <p:cNvSpPr txBox="1">
            <a:spLocks/>
          </p:cNvSpPr>
          <p:nvPr/>
        </p:nvSpPr>
        <p:spPr>
          <a:xfrm>
            <a:off x="6348115" y="3704617"/>
            <a:ext cx="4634977" cy="4899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s-CL" sz="2200" b="1" dirty="0">
                <a:solidFill>
                  <a:srgbClr val="110F3E"/>
                </a:solidFill>
              </a:rPr>
              <a:t>Formulario + Video de 40 segundos.</a:t>
            </a:r>
          </a:p>
        </p:txBody>
      </p:sp>
      <p:sp>
        <p:nvSpPr>
          <p:cNvPr id="4" name="CuadroTexto 3">
            <a:extLst>
              <a:ext uri="{FF2B5EF4-FFF2-40B4-BE49-F238E27FC236}">
                <a16:creationId xmlns:a16="http://schemas.microsoft.com/office/drawing/2014/main" id="{C8B8E79E-1927-E558-CE0D-83BB9F307238}"/>
              </a:ext>
            </a:extLst>
          </p:cNvPr>
          <p:cNvSpPr txBox="1"/>
          <p:nvPr/>
        </p:nvSpPr>
        <p:spPr>
          <a:xfrm>
            <a:off x="7984138" y="4031469"/>
            <a:ext cx="2244789" cy="584775"/>
          </a:xfrm>
          <a:prstGeom prst="rect">
            <a:avLst/>
          </a:prstGeom>
          <a:noFill/>
        </p:spPr>
        <p:txBody>
          <a:bodyPr wrap="square" rtlCol="0">
            <a:spAutoFit/>
          </a:bodyPr>
          <a:lstStyle/>
          <a:p>
            <a:pPr marL="285750" indent="-285750">
              <a:buFont typeface="Arial" panose="020B0604020202020204" pitchFamily="34" charset="0"/>
              <a:buChar char="•"/>
            </a:pPr>
            <a:r>
              <a:rPr lang="es-CL" sz="1600" dirty="0">
                <a:solidFill>
                  <a:schemeClr val="accent1">
                    <a:lumMod val="50000"/>
                  </a:schemeClr>
                </a:solidFill>
              </a:rPr>
              <a:t>Describir solución</a:t>
            </a:r>
          </a:p>
          <a:p>
            <a:pPr marL="285750" indent="-285750">
              <a:buFont typeface="Arial" panose="020B0604020202020204" pitchFamily="34" charset="0"/>
              <a:buChar char="•"/>
            </a:pPr>
            <a:r>
              <a:rPr lang="es-CL" sz="1600" dirty="0">
                <a:solidFill>
                  <a:schemeClr val="accent1">
                    <a:lumMod val="50000"/>
                  </a:schemeClr>
                </a:solidFill>
              </a:rPr>
              <a:t>Describir innovación</a:t>
            </a:r>
          </a:p>
        </p:txBody>
      </p:sp>
      <p:sp>
        <p:nvSpPr>
          <p:cNvPr id="5" name="Rectángulo 4">
            <a:extLst>
              <a:ext uri="{FF2B5EF4-FFF2-40B4-BE49-F238E27FC236}">
                <a16:creationId xmlns:a16="http://schemas.microsoft.com/office/drawing/2014/main" id="{0DD36B79-3B0F-373B-720B-92376941BBBA}"/>
              </a:ext>
            </a:extLst>
          </p:cNvPr>
          <p:cNvSpPr/>
          <p:nvPr/>
        </p:nvSpPr>
        <p:spPr>
          <a:xfrm>
            <a:off x="6348115" y="1713116"/>
            <a:ext cx="4834663" cy="1323439"/>
          </a:xfrm>
          <a:prstGeom prst="rect">
            <a:avLst/>
          </a:prstGeom>
        </p:spPr>
        <p:txBody>
          <a:bodyPr wrap="square">
            <a:spAutoFit/>
          </a:bodyPr>
          <a:lstStyle/>
          <a:p>
            <a:pPr marL="285750" indent="-285750">
              <a:buFont typeface="Arial" panose="020B0604020202020204" pitchFamily="34" charset="0"/>
              <a:buChar char="•"/>
            </a:pPr>
            <a:r>
              <a:rPr lang="es-MX" sz="1600" dirty="0">
                <a:solidFill>
                  <a:schemeClr val="accent1">
                    <a:lumMod val="50000"/>
                  </a:schemeClr>
                </a:solidFill>
              </a:rPr>
              <a:t>Bases Semilla Inicia</a:t>
            </a:r>
          </a:p>
          <a:p>
            <a:pPr marL="285750" indent="-285750">
              <a:buFont typeface="Arial" panose="020B0604020202020204" pitchFamily="34" charset="0"/>
              <a:buChar char="•"/>
            </a:pPr>
            <a:r>
              <a:rPr lang="es-MX" sz="1600" dirty="0">
                <a:solidFill>
                  <a:schemeClr val="accent1">
                    <a:lumMod val="50000"/>
                  </a:schemeClr>
                </a:solidFill>
              </a:rPr>
              <a:t>Archivo Preguntas Frecuentes</a:t>
            </a:r>
          </a:p>
          <a:p>
            <a:pPr marL="285750" indent="-285750">
              <a:buFont typeface="Arial" panose="020B0604020202020204" pitchFamily="34" charset="0"/>
              <a:buChar char="•"/>
            </a:pPr>
            <a:r>
              <a:rPr lang="es-MX" sz="1600" dirty="0">
                <a:solidFill>
                  <a:schemeClr val="accent1">
                    <a:lumMod val="50000"/>
                  </a:schemeClr>
                </a:solidFill>
              </a:rPr>
              <a:t>Cápsulas en formulario postulación (próximamente)</a:t>
            </a:r>
          </a:p>
          <a:p>
            <a:pPr marL="285750" indent="-285750">
              <a:buFont typeface="Arial" panose="020B0604020202020204" pitchFamily="34" charset="0"/>
              <a:buChar char="•"/>
            </a:pPr>
            <a:r>
              <a:rPr lang="es-MX" sz="1600" dirty="0">
                <a:solidFill>
                  <a:schemeClr val="accent1">
                    <a:lumMod val="50000"/>
                  </a:schemeClr>
                </a:solidFill>
              </a:rPr>
              <a:t>Consultas </a:t>
            </a:r>
            <a:r>
              <a:rPr lang="es-CL" sz="1600" dirty="0">
                <a:solidFill>
                  <a:schemeClr val="accent1">
                    <a:lumMod val="50000"/>
                  </a:schemeClr>
                </a:solidFill>
                <a:hlinkClick r:id="rId4"/>
              </a:rPr>
              <a:t>semillainicia@corfo.cl</a:t>
            </a:r>
            <a:endParaRPr lang="es-CL" sz="1600" dirty="0">
              <a:solidFill>
                <a:schemeClr val="accent1">
                  <a:lumMod val="50000"/>
                </a:schemeClr>
              </a:solidFill>
            </a:endParaRPr>
          </a:p>
          <a:p>
            <a:endParaRPr lang="es-MX" sz="1600" dirty="0"/>
          </a:p>
        </p:txBody>
      </p:sp>
      <p:pic>
        <p:nvPicPr>
          <p:cNvPr id="13" name="Imagen 12" descr="Forma, Patrón de fondo, Círculo&#10;&#10;Descripción generada automáticamente">
            <a:extLst>
              <a:ext uri="{FF2B5EF4-FFF2-40B4-BE49-F238E27FC236}">
                <a16:creationId xmlns:a16="http://schemas.microsoft.com/office/drawing/2014/main" id="{4FFF47BE-76BE-91A6-97BF-B95D446E6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653" y="1089803"/>
            <a:ext cx="1244137" cy="1246626"/>
          </a:xfrm>
          <a:prstGeom prst="rect">
            <a:avLst/>
          </a:prstGeom>
        </p:spPr>
      </p:pic>
      <p:pic>
        <p:nvPicPr>
          <p:cNvPr id="18" name="Imagen 17" descr="Forma, Patrón de fondo, Círculo&#10;&#10;Descripción generada automáticamente">
            <a:extLst>
              <a:ext uri="{FF2B5EF4-FFF2-40B4-BE49-F238E27FC236}">
                <a16:creationId xmlns:a16="http://schemas.microsoft.com/office/drawing/2014/main" id="{73B7EF59-0D8B-212F-CC7F-A94F33842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1863" y="3403630"/>
            <a:ext cx="1244137" cy="1246626"/>
          </a:xfrm>
          <a:prstGeom prst="rect">
            <a:avLst/>
          </a:prstGeom>
        </p:spPr>
      </p:pic>
      <p:sp>
        <p:nvSpPr>
          <p:cNvPr id="20" name="Forma libre: forma 19">
            <a:extLst>
              <a:ext uri="{FF2B5EF4-FFF2-40B4-BE49-F238E27FC236}">
                <a16:creationId xmlns:a16="http://schemas.microsoft.com/office/drawing/2014/main" id="{8684B65C-F43E-B5F3-C61E-115AE5919693}"/>
              </a:ext>
            </a:extLst>
          </p:cNvPr>
          <p:cNvSpPr/>
          <p:nvPr/>
        </p:nvSpPr>
        <p:spPr>
          <a:xfrm>
            <a:off x="5150729" y="1437894"/>
            <a:ext cx="622893" cy="546931"/>
          </a:xfrm>
          <a:custGeom>
            <a:avLst/>
            <a:gdLst>
              <a:gd name="connsiteX0" fmla="*/ 469500 w 532430"/>
              <a:gd name="connsiteY0" fmla="*/ 309394 h 467499"/>
              <a:gd name="connsiteX1" fmla="*/ 473265 w 532430"/>
              <a:gd name="connsiteY1" fmla="*/ 309394 h 467499"/>
              <a:gd name="connsiteX2" fmla="*/ 473265 w 532430"/>
              <a:gd name="connsiteY2" fmla="*/ 240113 h 467499"/>
              <a:gd name="connsiteX3" fmla="*/ 530534 w 532430"/>
              <a:gd name="connsiteY3" fmla="*/ 131614 h 467499"/>
              <a:gd name="connsiteX4" fmla="*/ 398920 w 532430"/>
              <a:gd name="connsiteY4" fmla="*/ 0 h 467499"/>
              <a:gd name="connsiteX5" fmla="*/ 278084 w 532430"/>
              <a:gd name="connsiteY5" fmla="*/ 79540 h 467499"/>
              <a:gd name="connsiteX6" fmla="*/ 90954 w 532430"/>
              <a:gd name="connsiteY6" fmla="*/ 79540 h 467499"/>
              <a:gd name="connsiteX7" fmla="*/ 56671 w 532430"/>
              <a:gd name="connsiteY7" fmla="*/ 111680 h 467499"/>
              <a:gd name="connsiteX8" fmla="*/ 56671 w 532430"/>
              <a:gd name="connsiteY8" fmla="*/ 312446 h 467499"/>
              <a:gd name="connsiteX9" fmla="*/ 2390 w 532430"/>
              <a:gd name="connsiteY9" fmla="*/ 370039 h 467499"/>
              <a:gd name="connsiteX10" fmla="*/ 766 w 532430"/>
              <a:gd name="connsiteY10" fmla="*/ 379714 h 467499"/>
              <a:gd name="connsiteX11" fmla="*/ 14986 w 532430"/>
              <a:gd name="connsiteY11" fmla="*/ 388154 h 467499"/>
              <a:gd name="connsiteX12" fmla="*/ 98552 w 532430"/>
              <a:gd name="connsiteY12" fmla="*/ 388154 h 467499"/>
              <a:gd name="connsiteX13" fmla="*/ 96344 w 532430"/>
              <a:gd name="connsiteY13" fmla="*/ 404647 h 467499"/>
              <a:gd name="connsiteX14" fmla="*/ 144847 w 532430"/>
              <a:gd name="connsiteY14" fmla="*/ 470162 h 467499"/>
              <a:gd name="connsiteX15" fmla="*/ 148223 w 532430"/>
              <a:gd name="connsiteY15" fmla="*/ 457630 h 467499"/>
              <a:gd name="connsiteX16" fmla="*/ 109265 w 532430"/>
              <a:gd name="connsiteY16" fmla="*/ 405231 h 467499"/>
              <a:gd name="connsiteX17" fmla="*/ 163417 w 532430"/>
              <a:gd name="connsiteY17" fmla="*/ 351079 h 467499"/>
              <a:gd name="connsiteX18" fmla="*/ 217569 w 532430"/>
              <a:gd name="connsiteY18" fmla="*/ 405231 h 467499"/>
              <a:gd name="connsiteX19" fmla="*/ 217634 w 532430"/>
              <a:gd name="connsiteY19" fmla="*/ 406075 h 467499"/>
              <a:gd name="connsiteX20" fmla="*/ 239970 w 532430"/>
              <a:gd name="connsiteY20" fmla="*/ 437112 h 467499"/>
              <a:gd name="connsiteX21" fmla="*/ 272630 w 532430"/>
              <a:gd name="connsiteY21" fmla="*/ 415166 h 467499"/>
              <a:gd name="connsiteX22" fmla="*/ 398855 w 532430"/>
              <a:gd name="connsiteY22" fmla="*/ 291928 h 467499"/>
              <a:gd name="connsiteX23" fmla="*/ 525080 w 532430"/>
              <a:gd name="connsiteY23" fmla="*/ 415166 h 467499"/>
              <a:gd name="connsiteX24" fmla="*/ 537027 w 532430"/>
              <a:gd name="connsiteY24" fmla="*/ 410101 h 467499"/>
              <a:gd name="connsiteX25" fmla="*/ 469500 w 532430"/>
              <a:gd name="connsiteY25" fmla="*/ 309394 h 467499"/>
              <a:gd name="connsiteX26" fmla="*/ 260943 w 532430"/>
              <a:gd name="connsiteY26" fmla="*/ 409517 h 467499"/>
              <a:gd name="connsiteX27" fmla="*/ 242372 w 532430"/>
              <a:gd name="connsiteY27" fmla="*/ 424256 h 467499"/>
              <a:gd name="connsiteX28" fmla="*/ 230620 w 532430"/>
              <a:gd name="connsiteY28" fmla="*/ 404712 h 467499"/>
              <a:gd name="connsiteX29" fmla="*/ 228348 w 532430"/>
              <a:gd name="connsiteY29" fmla="*/ 388090 h 467499"/>
              <a:gd name="connsiteX30" fmla="*/ 270877 w 532430"/>
              <a:gd name="connsiteY30" fmla="*/ 388090 h 467499"/>
              <a:gd name="connsiteX31" fmla="*/ 260943 w 532430"/>
              <a:gd name="connsiteY31" fmla="*/ 409517 h 467499"/>
              <a:gd name="connsiteX32" fmla="*/ 277695 w 532430"/>
              <a:gd name="connsiteY32" fmla="*/ 375168 h 467499"/>
              <a:gd name="connsiteX33" fmla="*/ 223478 w 532430"/>
              <a:gd name="connsiteY33" fmla="*/ 375168 h 467499"/>
              <a:gd name="connsiteX34" fmla="*/ 163547 w 532430"/>
              <a:gd name="connsiteY34" fmla="*/ 338093 h 467499"/>
              <a:gd name="connsiteX35" fmla="*/ 103486 w 532430"/>
              <a:gd name="connsiteY35" fmla="*/ 375168 h 467499"/>
              <a:gd name="connsiteX36" fmla="*/ 15376 w 532430"/>
              <a:gd name="connsiteY36" fmla="*/ 375168 h 467499"/>
              <a:gd name="connsiteX37" fmla="*/ 65956 w 532430"/>
              <a:gd name="connsiteY37" fmla="*/ 321536 h 467499"/>
              <a:gd name="connsiteX38" fmla="*/ 315744 w 532430"/>
              <a:gd name="connsiteY38" fmla="*/ 321536 h 467499"/>
              <a:gd name="connsiteX39" fmla="*/ 277695 w 532430"/>
              <a:gd name="connsiteY39" fmla="*/ 375168 h 467499"/>
              <a:gd name="connsiteX40" fmla="*/ 460215 w 532430"/>
              <a:gd name="connsiteY40" fmla="*/ 301862 h 467499"/>
              <a:gd name="connsiteX41" fmla="*/ 398855 w 532430"/>
              <a:gd name="connsiteY41" fmla="*/ 278941 h 467499"/>
              <a:gd name="connsiteX42" fmla="*/ 327497 w 532430"/>
              <a:gd name="connsiteY42" fmla="*/ 310043 h 467499"/>
              <a:gd name="connsiteX43" fmla="*/ 327497 w 532430"/>
              <a:gd name="connsiteY43" fmla="*/ 308550 h 467499"/>
              <a:gd name="connsiteX44" fmla="*/ 69527 w 532430"/>
              <a:gd name="connsiteY44" fmla="*/ 308550 h 467499"/>
              <a:gd name="connsiteX45" fmla="*/ 69527 w 532430"/>
              <a:gd name="connsiteY45" fmla="*/ 111680 h 467499"/>
              <a:gd name="connsiteX46" fmla="*/ 90825 w 532430"/>
              <a:gd name="connsiteY46" fmla="*/ 92526 h 467499"/>
              <a:gd name="connsiteX47" fmla="*/ 273085 w 532430"/>
              <a:gd name="connsiteY47" fmla="*/ 92526 h 467499"/>
              <a:gd name="connsiteX48" fmla="*/ 267176 w 532430"/>
              <a:gd name="connsiteY48" fmla="*/ 131614 h 467499"/>
              <a:gd name="connsiteX49" fmla="*/ 398790 w 532430"/>
              <a:gd name="connsiteY49" fmla="*/ 263228 h 467499"/>
              <a:gd name="connsiteX50" fmla="*/ 460150 w 532430"/>
              <a:gd name="connsiteY50" fmla="*/ 247970 h 467499"/>
              <a:gd name="connsiteX51" fmla="*/ 460150 w 532430"/>
              <a:gd name="connsiteY51" fmla="*/ 301862 h 467499"/>
              <a:gd name="connsiteX52" fmla="*/ 398920 w 532430"/>
              <a:gd name="connsiteY52" fmla="*/ 250242 h 467499"/>
              <a:gd name="connsiteX53" fmla="*/ 280292 w 532430"/>
              <a:gd name="connsiteY53" fmla="*/ 131614 h 467499"/>
              <a:gd name="connsiteX54" fmla="*/ 398920 w 532430"/>
              <a:gd name="connsiteY54" fmla="*/ 12986 h 467499"/>
              <a:gd name="connsiteX55" fmla="*/ 517548 w 532430"/>
              <a:gd name="connsiteY55" fmla="*/ 131614 h 467499"/>
              <a:gd name="connsiteX56" fmla="*/ 398920 w 532430"/>
              <a:gd name="connsiteY56" fmla="*/ 250242 h 4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2430" h="467499">
                <a:moveTo>
                  <a:pt x="469500" y="309394"/>
                </a:moveTo>
                <a:lnTo>
                  <a:pt x="473265" y="309394"/>
                </a:lnTo>
                <a:lnTo>
                  <a:pt x="473265" y="240113"/>
                </a:lnTo>
                <a:cubicBezTo>
                  <a:pt x="507808" y="216348"/>
                  <a:pt x="530534" y="176611"/>
                  <a:pt x="530534" y="131614"/>
                </a:cubicBezTo>
                <a:cubicBezTo>
                  <a:pt x="530534" y="59022"/>
                  <a:pt x="471512" y="0"/>
                  <a:pt x="398920" y="0"/>
                </a:cubicBezTo>
                <a:cubicBezTo>
                  <a:pt x="344833" y="0"/>
                  <a:pt x="298343" y="32790"/>
                  <a:pt x="278084" y="79540"/>
                </a:cubicBezTo>
                <a:lnTo>
                  <a:pt x="90954" y="79540"/>
                </a:lnTo>
                <a:cubicBezTo>
                  <a:pt x="72060" y="79540"/>
                  <a:pt x="56671" y="93954"/>
                  <a:pt x="56671" y="111680"/>
                </a:cubicBezTo>
                <a:lnTo>
                  <a:pt x="56671" y="312446"/>
                </a:lnTo>
                <a:lnTo>
                  <a:pt x="2390" y="370039"/>
                </a:lnTo>
                <a:cubicBezTo>
                  <a:pt x="-78" y="372636"/>
                  <a:pt x="-662" y="376337"/>
                  <a:pt x="766" y="379714"/>
                </a:cubicBezTo>
                <a:cubicBezTo>
                  <a:pt x="2844" y="384518"/>
                  <a:pt x="8948" y="388154"/>
                  <a:pt x="14986" y="388154"/>
                </a:cubicBezTo>
                <a:lnTo>
                  <a:pt x="98552" y="388154"/>
                </a:lnTo>
                <a:cubicBezTo>
                  <a:pt x="97188" y="393479"/>
                  <a:pt x="96344" y="398998"/>
                  <a:pt x="96344" y="404647"/>
                </a:cubicBezTo>
                <a:cubicBezTo>
                  <a:pt x="96279" y="405166"/>
                  <a:pt x="92513" y="455942"/>
                  <a:pt x="144847" y="470162"/>
                </a:cubicBezTo>
                <a:lnTo>
                  <a:pt x="148223" y="457630"/>
                </a:lnTo>
                <a:cubicBezTo>
                  <a:pt x="106473" y="446332"/>
                  <a:pt x="109135" y="407439"/>
                  <a:pt x="109265" y="405231"/>
                </a:cubicBezTo>
                <a:cubicBezTo>
                  <a:pt x="109265" y="375363"/>
                  <a:pt x="133549" y="351079"/>
                  <a:pt x="163417" y="351079"/>
                </a:cubicBezTo>
                <a:cubicBezTo>
                  <a:pt x="193285" y="351079"/>
                  <a:pt x="217569" y="375363"/>
                  <a:pt x="217569" y="405231"/>
                </a:cubicBezTo>
                <a:lnTo>
                  <a:pt x="217634" y="406075"/>
                </a:lnTo>
                <a:cubicBezTo>
                  <a:pt x="219842" y="423347"/>
                  <a:pt x="228218" y="434969"/>
                  <a:pt x="239970" y="437112"/>
                </a:cubicBezTo>
                <a:cubicBezTo>
                  <a:pt x="251852" y="439320"/>
                  <a:pt x="263994" y="431333"/>
                  <a:pt x="272630" y="415166"/>
                </a:cubicBezTo>
                <a:cubicBezTo>
                  <a:pt x="305290" y="338028"/>
                  <a:pt x="352495" y="291928"/>
                  <a:pt x="398855" y="291928"/>
                </a:cubicBezTo>
                <a:cubicBezTo>
                  <a:pt x="445215" y="291928"/>
                  <a:pt x="492420" y="337963"/>
                  <a:pt x="525080" y="415166"/>
                </a:cubicBezTo>
                <a:lnTo>
                  <a:pt x="537027" y="410101"/>
                </a:lnTo>
                <a:cubicBezTo>
                  <a:pt x="518522" y="366273"/>
                  <a:pt x="495147" y="331990"/>
                  <a:pt x="469500" y="309394"/>
                </a:cubicBezTo>
                <a:close/>
                <a:moveTo>
                  <a:pt x="260943" y="409517"/>
                </a:moveTo>
                <a:cubicBezTo>
                  <a:pt x="255489" y="419711"/>
                  <a:pt x="248346" y="425425"/>
                  <a:pt x="242372" y="424256"/>
                </a:cubicBezTo>
                <a:cubicBezTo>
                  <a:pt x="236594" y="423217"/>
                  <a:pt x="232114" y="415685"/>
                  <a:pt x="230620" y="404712"/>
                </a:cubicBezTo>
                <a:cubicBezTo>
                  <a:pt x="230555" y="398933"/>
                  <a:pt x="229711" y="393414"/>
                  <a:pt x="228348" y="388090"/>
                </a:cubicBezTo>
                <a:lnTo>
                  <a:pt x="270877" y="388090"/>
                </a:lnTo>
                <a:cubicBezTo>
                  <a:pt x="267436" y="395037"/>
                  <a:pt x="264124" y="402115"/>
                  <a:pt x="260943" y="409517"/>
                </a:cubicBezTo>
                <a:close/>
                <a:moveTo>
                  <a:pt x="277695" y="375168"/>
                </a:moveTo>
                <a:lnTo>
                  <a:pt x="223478" y="375168"/>
                </a:lnTo>
                <a:cubicBezTo>
                  <a:pt x="212440" y="353222"/>
                  <a:pt x="189714" y="338093"/>
                  <a:pt x="163547" y="338093"/>
                </a:cubicBezTo>
                <a:cubicBezTo>
                  <a:pt x="137250" y="338093"/>
                  <a:pt x="114524" y="353287"/>
                  <a:pt x="103486" y="375168"/>
                </a:cubicBezTo>
                <a:lnTo>
                  <a:pt x="15376" y="375168"/>
                </a:lnTo>
                <a:lnTo>
                  <a:pt x="65956" y="321536"/>
                </a:lnTo>
                <a:lnTo>
                  <a:pt x="315744" y="321536"/>
                </a:lnTo>
                <a:cubicBezTo>
                  <a:pt x="302044" y="336080"/>
                  <a:pt x="289252" y="354131"/>
                  <a:pt x="277695" y="375168"/>
                </a:cubicBezTo>
                <a:close/>
                <a:moveTo>
                  <a:pt x="460215" y="301862"/>
                </a:moveTo>
                <a:cubicBezTo>
                  <a:pt x="440475" y="286993"/>
                  <a:pt x="419698" y="278941"/>
                  <a:pt x="398855" y="278941"/>
                </a:cubicBezTo>
                <a:cubicBezTo>
                  <a:pt x="374441" y="278941"/>
                  <a:pt x="350092" y="289980"/>
                  <a:pt x="327497" y="310043"/>
                </a:cubicBezTo>
                <a:lnTo>
                  <a:pt x="327497" y="308550"/>
                </a:lnTo>
                <a:lnTo>
                  <a:pt x="69527" y="308550"/>
                </a:lnTo>
                <a:lnTo>
                  <a:pt x="69527" y="111680"/>
                </a:lnTo>
                <a:cubicBezTo>
                  <a:pt x="69527" y="101162"/>
                  <a:pt x="79072" y="92526"/>
                  <a:pt x="90825" y="92526"/>
                </a:cubicBezTo>
                <a:lnTo>
                  <a:pt x="273085" y="92526"/>
                </a:lnTo>
                <a:cubicBezTo>
                  <a:pt x="269254" y="104863"/>
                  <a:pt x="267176" y="117979"/>
                  <a:pt x="267176" y="131614"/>
                </a:cubicBezTo>
                <a:cubicBezTo>
                  <a:pt x="267176" y="204206"/>
                  <a:pt x="326198" y="263228"/>
                  <a:pt x="398790" y="263228"/>
                </a:cubicBezTo>
                <a:cubicBezTo>
                  <a:pt x="420931" y="263228"/>
                  <a:pt x="441774" y="257644"/>
                  <a:pt x="460150" y="247970"/>
                </a:cubicBezTo>
                <a:lnTo>
                  <a:pt x="460150" y="301862"/>
                </a:lnTo>
                <a:close/>
                <a:moveTo>
                  <a:pt x="398920" y="250242"/>
                </a:moveTo>
                <a:cubicBezTo>
                  <a:pt x="333535" y="250242"/>
                  <a:pt x="280292" y="196999"/>
                  <a:pt x="280292" y="131614"/>
                </a:cubicBezTo>
                <a:cubicBezTo>
                  <a:pt x="280292" y="66229"/>
                  <a:pt x="333535" y="12986"/>
                  <a:pt x="398920" y="12986"/>
                </a:cubicBezTo>
                <a:cubicBezTo>
                  <a:pt x="464305" y="12986"/>
                  <a:pt x="517548" y="66229"/>
                  <a:pt x="517548" y="131614"/>
                </a:cubicBezTo>
                <a:cubicBezTo>
                  <a:pt x="517548" y="196999"/>
                  <a:pt x="464305" y="250242"/>
                  <a:pt x="398920" y="250242"/>
                </a:cubicBezTo>
                <a:close/>
              </a:path>
            </a:pathLst>
          </a:custGeom>
          <a:solidFill>
            <a:srgbClr val="F1D01B"/>
          </a:solidFill>
          <a:ln w="6489" cap="flat">
            <a:noFill/>
            <a:prstDash val="solid"/>
            <a:miter/>
          </a:ln>
        </p:spPr>
        <p:txBody>
          <a:bodyPr rtlCol="0" anchor="ctr"/>
          <a:lstStyle/>
          <a:p>
            <a:endParaRPr lang="es-CL"/>
          </a:p>
        </p:txBody>
      </p:sp>
      <p:sp>
        <p:nvSpPr>
          <p:cNvPr id="21" name="Forma libre: forma 20">
            <a:extLst>
              <a:ext uri="{FF2B5EF4-FFF2-40B4-BE49-F238E27FC236}">
                <a16:creationId xmlns:a16="http://schemas.microsoft.com/office/drawing/2014/main" id="{7499C862-3CD2-AEB0-5331-BD784CFCFFCD}"/>
              </a:ext>
            </a:extLst>
          </p:cNvPr>
          <p:cNvSpPr/>
          <p:nvPr/>
        </p:nvSpPr>
        <p:spPr>
          <a:xfrm>
            <a:off x="5183558" y="3787410"/>
            <a:ext cx="696207" cy="445249"/>
          </a:xfrm>
          <a:custGeom>
            <a:avLst/>
            <a:gdLst>
              <a:gd name="connsiteX0" fmla="*/ 284525 w 558402"/>
              <a:gd name="connsiteY0" fmla="*/ 264267 h 357117"/>
              <a:gd name="connsiteX1" fmla="*/ 413737 w 558402"/>
              <a:gd name="connsiteY1" fmla="*/ 264267 h 357117"/>
              <a:gd name="connsiteX2" fmla="*/ 413737 w 558402"/>
              <a:gd name="connsiteY2" fmla="*/ 251281 h 357117"/>
              <a:gd name="connsiteX3" fmla="*/ 284525 w 558402"/>
              <a:gd name="connsiteY3" fmla="*/ 251281 h 357117"/>
              <a:gd name="connsiteX4" fmla="*/ 284525 w 558402"/>
              <a:gd name="connsiteY4" fmla="*/ 264267 h 357117"/>
              <a:gd name="connsiteX5" fmla="*/ 56425 w 558402"/>
              <a:gd name="connsiteY5" fmla="*/ 301927 h 357117"/>
              <a:gd name="connsiteX6" fmla="*/ 256670 w 558402"/>
              <a:gd name="connsiteY6" fmla="*/ 301927 h 357117"/>
              <a:gd name="connsiteX7" fmla="*/ 256670 w 558402"/>
              <a:gd name="connsiteY7" fmla="*/ 95318 h 357117"/>
              <a:gd name="connsiteX8" fmla="*/ 56425 w 558402"/>
              <a:gd name="connsiteY8" fmla="*/ 95318 h 357117"/>
              <a:gd name="connsiteX9" fmla="*/ 56425 w 558402"/>
              <a:gd name="connsiteY9" fmla="*/ 301927 h 357117"/>
              <a:gd name="connsiteX10" fmla="*/ 69411 w 558402"/>
              <a:gd name="connsiteY10" fmla="*/ 108304 h 357117"/>
              <a:gd name="connsiteX11" fmla="*/ 243684 w 558402"/>
              <a:gd name="connsiteY11" fmla="*/ 108304 h 357117"/>
              <a:gd name="connsiteX12" fmla="*/ 243684 w 558402"/>
              <a:gd name="connsiteY12" fmla="*/ 288941 h 357117"/>
              <a:gd name="connsiteX13" fmla="*/ 69411 w 558402"/>
              <a:gd name="connsiteY13" fmla="*/ 288941 h 357117"/>
              <a:gd name="connsiteX14" fmla="*/ 69411 w 558402"/>
              <a:gd name="connsiteY14" fmla="*/ 108304 h 357117"/>
              <a:gd name="connsiteX15" fmla="*/ 411400 w 558402"/>
              <a:gd name="connsiteY15" fmla="*/ 47399 h 357117"/>
              <a:gd name="connsiteX16" fmla="*/ 60840 w 558402"/>
              <a:gd name="connsiteY16" fmla="*/ 47399 h 357117"/>
              <a:gd name="connsiteX17" fmla="*/ 60840 w 558402"/>
              <a:gd name="connsiteY17" fmla="*/ 60385 h 357117"/>
              <a:gd name="connsiteX18" fmla="*/ 411335 w 558402"/>
              <a:gd name="connsiteY18" fmla="*/ 60385 h 357117"/>
              <a:gd name="connsiteX19" fmla="*/ 411335 w 558402"/>
              <a:gd name="connsiteY19" fmla="*/ 47399 h 357117"/>
              <a:gd name="connsiteX20" fmla="*/ 284525 w 558402"/>
              <a:gd name="connsiteY20" fmla="*/ 303226 h 357117"/>
              <a:gd name="connsiteX21" fmla="*/ 366857 w 558402"/>
              <a:gd name="connsiteY21" fmla="*/ 303226 h 357117"/>
              <a:gd name="connsiteX22" fmla="*/ 366857 w 558402"/>
              <a:gd name="connsiteY22" fmla="*/ 290239 h 357117"/>
              <a:gd name="connsiteX23" fmla="*/ 284525 w 558402"/>
              <a:gd name="connsiteY23" fmla="*/ 290239 h 357117"/>
              <a:gd name="connsiteX24" fmla="*/ 284525 w 558402"/>
              <a:gd name="connsiteY24" fmla="*/ 303226 h 357117"/>
              <a:gd name="connsiteX25" fmla="*/ 484252 w 558402"/>
              <a:gd name="connsiteY25" fmla="*/ 104213 h 357117"/>
              <a:gd name="connsiteX26" fmla="*/ 484252 w 558402"/>
              <a:gd name="connsiteY26" fmla="*/ 0 h 357117"/>
              <a:gd name="connsiteX27" fmla="*/ 0 w 558402"/>
              <a:gd name="connsiteY27" fmla="*/ 0 h 357117"/>
              <a:gd name="connsiteX28" fmla="*/ 0 w 558402"/>
              <a:gd name="connsiteY28" fmla="*/ 316991 h 357117"/>
              <a:gd name="connsiteX29" fmla="*/ 40646 w 558402"/>
              <a:gd name="connsiteY29" fmla="*/ 357637 h 357117"/>
              <a:gd name="connsiteX30" fmla="*/ 511912 w 558402"/>
              <a:gd name="connsiteY30" fmla="*/ 357637 h 357117"/>
              <a:gd name="connsiteX31" fmla="*/ 511912 w 558402"/>
              <a:gd name="connsiteY31" fmla="*/ 357442 h 357117"/>
              <a:gd name="connsiteX32" fmla="*/ 515418 w 558402"/>
              <a:gd name="connsiteY32" fmla="*/ 357637 h 357117"/>
              <a:gd name="connsiteX33" fmla="*/ 518210 w 558402"/>
              <a:gd name="connsiteY33" fmla="*/ 357637 h 357117"/>
              <a:gd name="connsiteX34" fmla="*/ 558857 w 558402"/>
              <a:gd name="connsiteY34" fmla="*/ 316991 h 357117"/>
              <a:gd name="connsiteX35" fmla="*/ 558857 w 558402"/>
              <a:gd name="connsiteY35" fmla="*/ 104278 h 357117"/>
              <a:gd name="connsiteX36" fmla="*/ 484252 w 558402"/>
              <a:gd name="connsiteY36" fmla="*/ 104278 h 357117"/>
              <a:gd name="connsiteX37" fmla="*/ 40646 w 558402"/>
              <a:gd name="connsiteY37" fmla="*/ 344586 h 357117"/>
              <a:gd name="connsiteX38" fmla="*/ 12986 w 558402"/>
              <a:gd name="connsiteY38" fmla="*/ 316926 h 357117"/>
              <a:gd name="connsiteX39" fmla="*/ 12986 w 558402"/>
              <a:gd name="connsiteY39" fmla="*/ 12921 h 357117"/>
              <a:gd name="connsiteX40" fmla="*/ 471266 w 558402"/>
              <a:gd name="connsiteY40" fmla="*/ 12921 h 357117"/>
              <a:gd name="connsiteX41" fmla="*/ 471266 w 558402"/>
              <a:gd name="connsiteY41" fmla="*/ 316926 h 357117"/>
              <a:gd name="connsiteX42" fmla="*/ 482109 w 558402"/>
              <a:gd name="connsiteY42" fmla="*/ 344586 h 357117"/>
              <a:gd name="connsiteX43" fmla="*/ 40646 w 558402"/>
              <a:gd name="connsiteY43" fmla="*/ 344586 h 357117"/>
              <a:gd name="connsiteX44" fmla="*/ 284525 w 558402"/>
              <a:gd name="connsiteY44" fmla="*/ 108239 h 357117"/>
              <a:gd name="connsiteX45" fmla="*/ 413737 w 558402"/>
              <a:gd name="connsiteY45" fmla="*/ 108239 h 357117"/>
              <a:gd name="connsiteX46" fmla="*/ 413737 w 558402"/>
              <a:gd name="connsiteY46" fmla="*/ 95253 h 357117"/>
              <a:gd name="connsiteX47" fmla="*/ 284525 w 558402"/>
              <a:gd name="connsiteY47" fmla="*/ 95253 h 357117"/>
              <a:gd name="connsiteX48" fmla="*/ 284525 w 558402"/>
              <a:gd name="connsiteY48" fmla="*/ 108239 h 357117"/>
              <a:gd name="connsiteX49" fmla="*/ 284525 w 558402"/>
              <a:gd name="connsiteY49" fmla="*/ 147262 h 357117"/>
              <a:gd name="connsiteX50" fmla="*/ 413737 w 558402"/>
              <a:gd name="connsiteY50" fmla="*/ 147262 h 357117"/>
              <a:gd name="connsiteX51" fmla="*/ 413737 w 558402"/>
              <a:gd name="connsiteY51" fmla="*/ 134276 h 357117"/>
              <a:gd name="connsiteX52" fmla="*/ 284525 w 558402"/>
              <a:gd name="connsiteY52" fmla="*/ 134276 h 357117"/>
              <a:gd name="connsiteX53" fmla="*/ 284525 w 558402"/>
              <a:gd name="connsiteY53" fmla="*/ 147262 h 357117"/>
              <a:gd name="connsiteX54" fmla="*/ 284525 w 558402"/>
              <a:gd name="connsiteY54" fmla="*/ 225244 h 357117"/>
              <a:gd name="connsiteX55" fmla="*/ 413737 w 558402"/>
              <a:gd name="connsiteY55" fmla="*/ 225244 h 357117"/>
              <a:gd name="connsiteX56" fmla="*/ 413737 w 558402"/>
              <a:gd name="connsiteY56" fmla="*/ 212258 h 357117"/>
              <a:gd name="connsiteX57" fmla="*/ 284525 w 558402"/>
              <a:gd name="connsiteY57" fmla="*/ 212258 h 357117"/>
              <a:gd name="connsiteX58" fmla="*/ 284525 w 558402"/>
              <a:gd name="connsiteY58" fmla="*/ 225244 h 357117"/>
              <a:gd name="connsiteX59" fmla="*/ 284525 w 558402"/>
              <a:gd name="connsiteY59" fmla="*/ 186221 h 357117"/>
              <a:gd name="connsiteX60" fmla="*/ 413737 w 558402"/>
              <a:gd name="connsiteY60" fmla="*/ 186221 h 357117"/>
              <a:gd name="connsiteX61" fmla="*/ 413737 w 558402"/>
              <a:gd name="connsiteY61" fmla="*/ 173235 h 357117"/>
              <a:gd name="connsiteX62" fmla="*/ 284525 w 558402"/>
              <a:gd name="connsiteY62" fmla="*/ 173235 h 357117"/>
              <a:gd name="connsiteX63" fmla="*/ 284525 w 558402"/>
              <a:gd name="connsiteY63" fmla="*/ 186221 h 3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8402" h="357117">
                <a:moveTo>
                  <a:pt x="284525" y="264267"/>
                </a:moveTo>
                <a:lnTo>
                  <a:pt x="413737" y="264267"/>
                </a:lnTo>
                <a:lnTo>
                  <a:pt x="413737" y="251281"/>
                </a:lnTo>
                <a:lnTo>
                  <a:pt x="284525" y="251281"/>
                </a:lnTo>
                <a:lnTo>
                  <a:pt x="284525" y="264267"/>
                </a:lnTo>
                <a:close/>
                <a:moveTo>
                  <a:pt x="56425" y="301927"/>
                </a:moveTo>
                <a:lnTo>
                  <a:pt x="256670" y="301927"/>
                </a:lnTo>
                <a:lnTo>
                  <a:pt x="256670" y="95318"/>
                </a:lnTo>
                <a:lnTo>
                  <a:pt x="56425" y="95318"/>
                </a:lnTo>
                <a:lnTo>
                  <a:pt x="56425" y="301927"/>
                </a:lnTo>
                <a:close/>
                <a:moveTo>
                  <a:pt x="69411" y="108304"/>
                </a:moveTo>
                <a:lnTo>
                  <a:pt x="243684" y="108304"/>
                </a:lnTo>
                <a:lnTo>
                  <a:pt x="243684" y="288941"/>
                </a:lnTo>
                <a:lnTo>
                  <a:pt x="69411" y="288941"/>
                </a:lnTo>
                <a:lnTo>
                  <a:pt x="69411" y="108304"/>
                </a:lnTo>
                <a:close/>
                <a:moveTo>
                  <a:pt x="411400" y="47399"/>
                </a:moveTo>
                <a:lnTo>
                  <a:pt x="60840" y="47399"/>
                </a:lnTo>
                <a:lnTo>
                  <a:pt x="60840" y="60385"/>
                </a:lnTo>
                <a:lnTo>
                  <a:pt x="411335" y="60385"/>
                </a:lnTo>
                <a:lnTo>
                  <a:pt x="411335" y="47399"/>
                </a:lnTo>
                <a:close/>
                <a:moveTo>
                  <a:pt x="284525" y="303226"/>
                </a:moveTo>
                <a:lnTo>
                  <a:pt x="366857" y="303226"/>
                </a:lnTo>
                <a:lnTo>
                  <a:pt x="366857" y="290239"/>
                </a:lnTo>
                <a:lnTo>
                  <a:pt x="284525" y="290239"/>
                </a:lnTo>
                <a:lnTo>
                  <a:pt x="284525" y="303226"/>
                </a:lnTo>
                <a:close/>
                <a:moveTo>
                  <a:pt x="484252" y="104213"/>
                </a:moveTo>
                <a:lnTo>
                  <a:pt x="484252" y="0"/>
                </a:lnTo>
                <a:lnTo>
                  <a:pt x="0" y="0"/>
                </a:lnTo>
                <a:lnTo>
                  <a:pt x="0" y="316991"/>
                </a:lnTo>
                <a:cubicBezTo>
                  <a:pt x="0" y="339392"/>
                  <a:pt x="18245" y="357637"/>
                  <a:pt x="40646" y="357637"/>
                </a:cubicBezTo>
                <a:lnTo>
                  <a:pt x="511912" y="357637"/>
                </a:lnTo>
                <a:lnTo>
                  <a:pt x="511912" y="357442"/>
                </a:lnTo>
                <a:cubicBezTo>
                  <a:pt x="513081" y="357572"/>
                  <a:pt x="514250" y="357637"/>
                  <a:pt x="515418" y="357637"/>
                </a:cubicBezTo>
                <a:lnTo>
                  <a:pt x="518210" y="357637"/>
                </a:lnTo>
                <a:cubicBezTo>
                  <a:pt x="540611" y="357637"/>
                  <a:pt x="558857" y="339392"/>
                  <a:pt x="558857" y="316991"/>
                </a:cubicBezTo>
                <a:lnTo>
                  <a:pt x="558857" y="104278"/>
                </a:lnTo>
                <a:lnTo>
                  <a:pt x="484252" y="104278"/>
                </a:lnTo>
                <a:close/>
                <a:moveTo>
                  <a:pt x="40646" y="344586"/>
                </a:moveTo>
                <a:cubicBezTo>
                  <a:pt x="25388" y="344586"/>
                  <a:pt x="12986" y="332184"/>
                  <a:pt x="12986" y="316926"/>
                </a:cubicBezTo>
                <a:lnTo>
                  <a:pt x="12986" y="12921"/>
                </a:lnTo>
                <a:lnTo>
                  <a:pt x="471266" y="12921"/>
                </a:lnTo>
                <a:lnTo>
                  <a:pt x="471266" y="316926"/>
                </a:lnTo>
                <a:cubicBezTo>
                  <a:pt x="471266" y="327574"/>
                  <a:pt x="475421" y="337314"/>
                  <a:pt x="482109" y="344586"/>
                </a:cubicBezTo>
                <a:lnTo>
                  <a:pt x="40646" y="344586"/>
                </a:lnTo>
                <a:close/>
                <a:moveTo>
                  <a:pt x="284525" y="108239"/>
                </a:moveTo>
                <a:lnTo>
                  <a:pt x="413737" y="108239"/>
                </a:lnTo>
                <a:lnTo>
                  <a:pt x="413737" y="95253"/>
                </a:lnTo>
                <a:lnTo>
                  <a:pt x="284525" y="95253"/>
                </a:lnTo>
                <a:lnTo>
                  <a:pt x="284525" y="108239"/>
                </a:lnTo>
                <a:close/>
                <a:moveTo>
                  <a:pt x="284525" y="147262"/>
                </a:moveTo>
                <a:lnTo>
                  <a:pt x="413737" y="147262"/>
                </a:lnTo>
                <a:lnTo>
                  <a:pt x="413737" y="134276"/>
                </a:lnTo>
                <a:lnTo>
                  <a:pt x="284525" y="134276"/>
                </a:lnTo>
                <a:lnTo>
                  <a:pt x="284525" y="147262"/>
                </a:lnTo>
                <a:close/>
                <a:moveTo>
                  <a:pt x="284525" y="225244"/>
                </a:moveTo>
                <a:lnTo>
                  <a:pt x="413737" y="225244"/>
                </a:lnTo>
                <a:lnTo>
                  <a:pt x="413737" y="212258"/>
                </a:lnTo>
                <a:lnTo>
                  <a:pt x="284525" y="212258"/>
                </a:lnTo>
                <a:lnTo>
                  <a:pt x="284525" y="225244"/>
                </a:lnTo>
                <a:close/>
                <a:moveTo>
                  <a:pt x="284525" y="186221"/>
                </a:moveTo>
                <a:lnTo>
                  <a:pt x="413737" y="186221"/>
                </a:lnTo>
                <a:lnTo>
                  <a:pt x="413737" y="173235"/>
                </a:lnTo>
                <a:lnTo>
                  <a:pt x="284525" y="173235"/>
                </a:lnTo>
                <a:lnTo>
                  <a:pt x="284525" y="186221"/>
                </a:lnTo>
                <a:close/>
              </a:path>
            </a:pathLst>
          </a:custGeom>
          <a:solidFill>
            <a:srgbClr val="F1D01B"/>
          </a:solidFill>
          <a:ln w="6489" cap="flat">
            <a:noFill/>
            <a:prstDash val="solid"/>
            <a:miter/>
          </a:ln>
        </p:spPr>
        <p:txBody>
          <a:bodyPr rtlCol="0" anchor="ctr"/>
          <a:lstStyle/>
          <a:p>
            <a:endParaRPr lang="es-CL"/>
          </a:p>
        </p:txBody>
      </p:sp>
      <p:pic>
        <p:nvPicPr>
          <p:cNvPr id="11" name="Imagen 10" descr="Logotipo&#10;&#10;Descripción generada automáticamente">
            <a:extLst>
              <a:ext uri="{FF2B5EF4-FFF2-40B4-BE49-F238E27FC236}">
                <a16:creationId xmlns:a16="http://schemas.microsoft.com/office/drawing/2014/main" id="{70089000-1DAF-1620-D50D-F56FB2FF47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1835808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22" descr="Patrón de fondo&#10;&#10;Descripción generada automáticamente">
            <a:extLst>
              <a:ext uri="{FF2B5EF4-FFF2-40B4-BE49-F238E27FC236}">
                <a16:creationId xmlns:a16="http://schemas.microsoft.com/office/drawing/2014/main" id="{B94C05C5-C202-CC00-A28F-7B9924100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7"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6D4F367B-7327-2A9C-9C10-A04D5D936A50}"/>
              </a:ext>
            </a:extLst>
          </p:cNvPr>
          <p:cNvSpPr/>
          <p:nvPr/>
        </p:nvSpPr>
        <p:spPr>
          <a:xfrm>
            <a:off x="3538827" y="154591"/>
            <a:ext cx="4036431"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9" name="Título 1">
            <a:extLst>
              <a:ext uri="{FF2B5EF4-FFF2-40B4-BE49-F238E27FC236}">
                <a16:creationId xmlns:a16="http://schemas.microsoft.com/office/drawing/2014/main" id="{E8739E3A-9E18-91C1-C2B5-62C8A1B22A03}"/>
              </a:ext>
            </a:extLst>
          </p:cNvPr>
          <p:cNvSpPr txBox="1">
            <a:spLocks/>
          </p:cNvSpPr>
          <p:nvPr/>
        </p:nvSpPr>
        <p:spPr bwMode="auto">
          <a:xfrm>
            <a:off x="3481846" y="175784"/>
            <a:ext cx="6559775" cy="4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Revisión de postulaciones</a:t>
            </a:r>
          </a:p>
        </p:txBody>
      </p:sp>
      <p:pic>
        <p:nvPicPr>
          <p:cNvPr id="2" name="Imagen 1" descr="Forma, Patrón de fondo, Círculo&#10;&#10;Descripción generada automáticamente">
            <a:extLst>
              <a:ext uri="{FF2B5EF4-FFF2-40B4-BE49-F238E27FC236}">
                <a16:creationId xmlns:a16="http://schemas.microsoft.com/office/drawing/2014/main" id="{9D549DB7-CB1A-09F4-59B9-B358B072C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190" y="1357255"/>
            <a:ext cx="1313431" cy="1316058"/>
          </a:xfrm>
          <a:prstGeom prst="rect">
            <a:avLst/>
          </a:prstGeom>
        </p:spPr>
      </p:pic>
      <p:sp>
        <p:nvSpPr>
          <p:cNvPr id="3" name="Rectángulo 2">
            <a:extLst>
              <a:ext uri="{FF2B5EF4-FFF2-40B4-BE49-F238E27FC236}">
                <a16:creationId xmlns:a16="http://schemas.microsoft.com/office/drawing/2014/main" id="{151DFFB7-7363-8738-CECC-E33BB2B57146}"/>
              </a:ext>
            </a:extLst>
          </p:cNvPr>
          <p:cNvSpPr/>
          <p:nvPr/>
        </p:nvSpPr>
        <p:spPr>
          <a:xfrm>
            <a:off x="548924" y="2813914"/>
            <a:ext cx="3035216" cy="329850"/>
          </a:xfrm>
          <a:prstGeom prst="rect">
            <a:avLst/>
          </a:prstGeom>
          <a:solidFill>
            <a:srgbClr val="F1D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a:p>
        </p:txBody>
      </p:sp>
      <p:sp>
        <p:nvSpPr>
          <p:cNvPr id="4" name="Subtítulo 2">
            <a:extLst>
              <a:ext uri="{FF2B5EF4-FFF2-40B4-BE49-F238E27FC236}">
                <a16:creationId xmlns:a16="http://schemas.microsoft.com/office/drawing/2014/main" id="{DEEBC5E0-36FF-431B-0B8E-6188478301D9}"/>
              </a:ext>
            </a:extLst>
          </p:cNvPr>
          <p:cNvSpPr txBox="1">
            <a:spLocks/>
          </p:cNvSpPr>
          <p:nvPr/>
        </p:nvSpPr>
        <p:spPr>
          <a:xfrm>
            <a:off x="498100" y="3291512"/>
            <a:ext cx="3731934" cy="363176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Font typeface="Arial" panose="020B0604020202020204" pitchFamily="34" charset="0"/>
              <a:buChar char="•"/>
            </a:pPr>
            <a:r>
              <a:rPr lang="es-CL" sz="1500" dirty="0">
                <a:solidFill>
                  <a:schemeClr val="accent1">
                    <a:lumMod val="50000"/>
                  </a:schemeClr>
                </a:solidFill>
              </a:rPr>
              <a:t>Persona natural no esté ejecutando proyecto a través de otra persona jurídica.</a:t>
            </a:r>
          </a:p>
          <a:p>
            <a:pPr marL="171450" indent="-171450" algn="l">
              <a:buFont typeface="Arial" panose="020B0604020202020204" pitchFamily="34" charset="0"/>
              <a:buChar char="•"/>
            </a:pPr>
            <a:r>
              <a:rPr lang="es-CL" sz="1500" dirty="0">
                <a:solidFill>
                  <a:schemeClr val="accent1">
                    <a:lumMod val="50000"/>
                  </a:schemeClr>
                </a:solidFill>
              </a:rPr>
              <a:t>Persona natural mayor 18 años.</a:t>
            </a:r>
          </a:p>
          <a:p>
            <a:pPr marL="171450" indent="-171450" algn="l">
              <a:buFont typeface="Arial" panose="020B0604020202020204" pitchFamily="34" charset="0"/>
              <a:buChar char="•"/>
            </a:pPr>
            <a:r>
              <a:rPr lang="es-CL" sz="1500" dirty="0">
                <a:solidFill>
                  <a:schemeClr val="accent1">
                    <a:lumMod val="50000"/>
                  </a:schemeClr>
                </a:solidFill>
              </a:rPr>
              <a:t>Persona natural </a:t>
            </a:r>
            <a:r>
              <a:rPr lang="es-MX" sz="1500" dirty="0">
                <a:solidFill>
                  <a:schemeClr val="accent1">
                    <a:lumMod val="50000"/>
                  </a:schemeClr>
                </a:solidFill>
              </a:rPr>
              <a:t>no tenga inscripción vigente en el Registro Nacional de Deudores de Pensiones de Alimentos.</a:t>
            </a:r>
            <a:endParaRPr lang="es-CL" sz="1500" dirty="0">
              <a:solidFill>
                <a:schemeClr val="accent1">
                  <a:lumMod val="50000"/>
                </a:schemeClr>
              </a:solidFill>
            </a:endParaRPr>
          </a:p>
          <a:p>
            <a:pPr marL="171450" indent="-171450" algn="l">
              <a:buFont typeface="Arial" panose="020B0604020202020204" pitchFamily="34" charset="0"/>
              <a:buChar char="•"/>
            </a:pPr>
            <a:r>
              <a:rPr lang="es-CL" sz="1500" dirty="0">
                <a:solidFill>
                  <a:schemeClr val="accent1">
                    <a:lumMod val="50000"/>
                  </a:schemeClr>
                </a:solidFill>
              </a:rPr>
              <a:t>Persona Jurídica no tenga ventas.</a:t>
            </a:r>
          </a:p>
          <a:p>
            <a:pPr marL="171450" indent="-171450" algn="l">
              <a:buFont typeface="Arial" panose="020B0604020202020204" pitchFamily="34" charset="0"/>
              <a:buChar char="•"/>
            </a:pPr>
            <a:r>
              <a:rPr lang="es-CL" sz="1500" dirty="0">
                <a:solidFill>
                  <a:schemeClr val="accent1">
                    <a:lumMod val="50000"/>
                  </a:schemeClr>
                </a:solidFill>
              </a:rPr>
              <a:t>Persona jurídica no tenga más 18 meses inicio actividades SII.</a:t>
            </a:r>
          </a:p>
          <a:p>
            <a:pPr marL="171450" indent="-171450" algn="l">
              <a:buFont typeface="Arial" panose="020B0604020202020204" pitchFamily="34" charset="0"/>
              <a:buChar char="•"/>
            </a:pPr>
            <a:r>
              <a:rPr lang="es-CL" sz="1500" dirty="0">
                <a:solidFill>
                  <a:schemeClr val="accent1">
                    <a:lumMod val="50000"/>
                  </a:schemeClr>
                </a:solidFill>
              </a:rPr>
              <a:t>Objetivo y alcance del proyecto.</a:t>
            </a:r>
          </a:p>
          <a:p>
            <a:pPr marL="171450" indent="-171450" algn="l">
              <a:buFont typeface="Arial" panose="020B0604020202020204" pitchFamily="34" charset="0"/>
              <a:buChar char="•"/>
            </a:pPr>
            <a:r>
              <a:rPr lang="es-CL" sz="1500" dirty="0">
                <a:solidFill>
                  <a:schemeClr val="accent1">
                    <a:lumMod val="50000"/>
                  </a:schemeClr>
                </a:solidFill>
              </a:rPr>
              <a:t>Innovación en video.</a:t>
            </a:r>
          </a:p>
          <a:p>
            <a:pPr marL="171450" indent="-171450" algn="l">
              <a:buFont typeface="Arial" panose="020B0604020202020204" pitchFamily="34" charset="0"/>
              <a:buChar char="•"/>
            </a:pPr>
            <a:r>
              <a:rPr lang="es-CL" sz="1500" dirty="0">
                <a:solidFill>
                  <a:schemeClr val="accent1">
                    <a:lumMod val="50000"/>
                  </a:schemeClr>
                </a:solidFill>
              </a:rPr>
              <a:t>Financiamientos Previos, etc.</a:t>
            </a:r>
          </a:p>
        </p:txBody>
      </p:sp>
      <p:pic>
        <p:nvPicPr>
          <p:cNvPr id="5" name="Imagen 4" descr="Forma, Patrón de fondo, Círculo&#10;&#10;Descripción generada automáticamente">
            <a:extLst>
              <a:ext uri="{FF2B5EF4-FFF2-40B4-BE49-F238E27FC236}">
                <a16:creationId xmlns:a16="http://schemas.microsoft.com/office/drawing/2014/main" id="{D0EB7436-725F-720F-6C04-509CFECA8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333" y="1241095"/>
            <a:ext cx="1380691" cy="1383452"/>
          </a:xfrm>
          <a:prstGeom prst="rect">
            <a:avLst/>
          </a:prstGeom>
        </p:spPr>
      </p:pic>
      <p:sp>
        <p:nvSpPr>
          <p:cNvPr id="6" name="Rectángulo 5">
            <a:extLst>
              <a:ext uri="{FF2B5EF4-FFF2-40B4-BE49-F238E27FC236}">
                <a16:creationId xmlns:a16="http://schemas.microsoft.com/office/drawing/2014/main" id="{B70AF8A2-4366-8667-ABE7-2C4FDBAC9132}"/>
              </a:ext>
            </a:extLst>
          </p:cNvPr>
          <p:cNvSpPr/>
          <p:nvPr/>
        </p:nvSpPr>
        <p:spPr>
          <a:xfrm>
            <a:off x="7715884" y="2747235"/>
            <a:ext cx="3145090" cy="329850"/>
          </a:xfrm>
          <a:prstGeom prst="rect">
            <a:avLst/>
          </a:prstGeom>
          <a:solidFill>
            <a:srgbClr val="F1D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s-CL" sz="2000" b="1" i="1">
                <a:solidFill>
                  <a:srgbClr val="221E7C"/>
                </a:solidFill>
                <a:ea typeface="+mj-ea"/>
                <a:cs typeface="+mj-cs"/>
              </a:rPr>
              <a:t>Evaluación</a:t>
            </a:r>
          </a:p>
        </p:txBody>
      </p:sp>
      <p:sp>
        <p:nvSpPr>
          <p:cNvPr id="10" name="Forma libre: forma 9">
            <a:extLst>
              <a:ext uri="{FF2B5EF4-FFF2-40B4-BE49-F238E27FC236}">
                <a16:creationId xmlns:a16="http://schemas.microsoft.com/office/drawing/2014/main" id="{F9C70B89-0B3B-7710-641E-A18C15AB5D4A}"/>
              </a:ext>
            </a:extLst>
          </p:cNvPr>
          <p:cNvSpPr/>
          <p:nvPr/>
        </p:nvSpPr>
        <p:spPr>
          <a:xfrm>
            <a:off x="1610256" y="1734429"/>
            <a:ext cx="631181" cy="729126"/>
          </a:xfrm>
          <a:custGeom>
            <a:avLst/>
            <a:gdLst>
              <a:gd name="connsiteX0" fmla="*/ 151288 w 376596"/>
              <a:gd name="connsiteY0" fmla="*/ 99474 h 525937"/>
              <a:gd name="connsiteX1" fmla="*/ 227841 w 376596"/>
              <a:gd name="connsiteY1" fmla="*/ 99474 h 525937"/>
              <a:gd name="connsiteX2" fmla="*/ 242320 w 376596"/>
              <a:gd name="connsiteY2" fmla="*/ 84994 h 525937"/>
              <a:gd name="connsiteX3" fmla="*/ 242320 w 376596"/>
              <a:gd name="connsiteY3" fmla="*/ 45646 h 525937"/>
              <a:gd name="connsiteX4" fmla="*/ 227841 w 376596"/>
              <a:gd name="connsiteY4" fmla="*/ 31167 h 525937"/>
              <a:gd name="connsiteX5" fmla="*/ 151288 w 376596"/>
              <a:gd name="connsiteY5" fmla="*/ 31167 h 525937"/>
              <a:gd name="connsiteX6" fmla="*/ 136808 w 376596"/>
              <a:gd name="connsiteY6" fmla="*/ 45646 h 525937"/>
              <a:gd name="connsiteX7" fmla="*/ 136808 w 376596"/>
              <a:gd name="connsiteY7" fmla="*/ 84994 h 525937"/>
              <a:gd name="connsiteX8" fmla="*/ 151288 w 376596"/>
              <a:gd name="connsiteY8" fmla="*/ 99474 h 525937"/>
              <a:gd name="connsiteX9" fmla="*/ 149794 w 376596"/>
              <a:gd name="connsiteY9" fmla="*/ 45581 h 525937"/>
              <a:gd name="connsiteX10" fmla="*/ 151288 w 376596"/>
              <a:gd name="connsiteY10" fmla="*/ 44088 h 525937"/>
              <a:gd name="connsiteX11" fmla="*/ 227841 w 376596"/>
              <a:gd name="connsiteY11" fmla="*/ 44088 h 525937"/>
              <a:gd name="connsiteX12" fmla="*/ 229334 w 376596"/>
              <a:gd name="connsiteY12" fmla="*/ 45581 h 525937"/>
              <a:gd name="connsiteX13" fmla="*/ 229334 w 376596"/>
              <a:gd name="connsiteY13" fmla="*/ 84929 h 525937"/>
              <a:gd name="connsiteX14" fmla="*/ 227841 w 376596"/>
              <a:gd name="connsiteY14" fmla="*/ 86423 h 525937"/>
              <a:gd name="connsiteX15" fmla="*/ 151288 w 376596"/>
              <a:gd name="connsiteY15" fmla="*/ 86423 h 525937"/>
              <a:gd name="connsiteX16" fmla="*/ 149794 w 376596"/>
              <a:gd name="connsiteY16" fmla="*/ 84929 h 525937"/>
              <a:gd name="connsiteX17" fmla="*/ 149794 w 376596"/>
              <a:gd name="connsiteY17" fmla="*/ 45581 h 525937"/>
              <a:gd name="connsiteX18" fmla="*/ 98759 w 376596"/>
              <a:gd name="connsiteY18" fmla="*/ 400167 h 525937"/>
              <a:gd name="connsiteX19" fmla="*/ 86098 w 376596"/>
              <a:gd name="connsiteY19" fmla="*/ 392310 h 525937"/>
              <a:gd name="connsiteX20" fmla="*/ 79280 w 376596"/>
              <a:gd name="connsiteY20" fmla="*/ 403348 h 525937"/>
              <a:gd name="connsiteX21" fmla="*/ 96422 w 376596"/>
              <a:gd name="connsiteY21" fmla="*/ 413997 h 525937"/>
              <a:gd name="connsiteX22" fmla="*/ 100512 w 376596"/>
              <a:gd name="connsiteY22" fmla="*/ 415166 h 525937"/>
              <a:gd name="connsiteX23" fmla="*/ 102266 w 376596"/>
              <a:gd name="connsiteY23" fmla="*/ 414971 h 525937"/>
              <a:gd name="connsiteX24" fmla="*/ 107070 w 376596"/>
              <a:gd name="connsiteY24" fmla="*/ 411530 h 525937"/>
              <a:gd name="connsiteX25" fmla="*/ 128497 w 376596"/>
              <a:gd name="connsiteY25" fmla="*/ 377116 h 525937"/>
              <a:gd name="connsiteX26" fmla="*/ 117459 w 376596"/>
              <a:gd name="connsiteY26" fmla="*/ 370234 h 525937"/>
              <a:gd name="connsiteX27" fmla="*/ 98759 w 376596"/>
              <a:gd name="connsiteY27" fmla="*/ 400167 h 525937"/>
              <a:gd name="connsiteX28" fmla="*/ 98759 w 376596"/>
              <a:gd name="connsiteY28" fmla="*/ 326211 h 525937"/>
              <a:gd name="connsiteX29" fmla="*/ 86098 w 376596"/>
              <a:gd name="connsiteY29" fmla="*/ 318354 h 525937"/>
              <a:gd name="connsiteX30" fmla="*/ 79280 w 376596"/>
              <a:gd name="connsiteY30" fmla="*/ 329392 h 525937"/>
              <a:gd name="connsiteX31" fmla="*/ 96422 w 376596"/>
              <a:gd name="connsiteY31" fmla="*/ 340041 h 525937"/>
              <a:gd name="connsiteX32" fmla="*/ 100512 w 376596"/>
              <a:gd name="connsiteY32" fmla="*/ 341210 h 525937"/>
              <a:gd name="connsiteX33" fmla="*/ 107070 w 376596"/>
              <a:gd name="connsiteY33" fmla="*/ 337574 h 525937"/>
              <a:gd name="connsiteX34" fmla="*/ 128497 w 376596"/>
              <a:gd name="connsiteY34" fmla="*/ 303161 h 525937"/>
              <a:gd name="connsiteX35" fmla="*/ 117459 w 376596"/>
              <a:gd name="connsiteY35" fmla="*/ 296278 h 525937"/>
              <a:gd name="connsiteX36" fmla="*/ 98759 w 376596"/>
              <a:gd name="connsiteY36" fmla="*/ 326211 h 525937"/>
              <a:gd name="connsiteX37" fmla="*/ 98759 w 376596"/>
              <a:gd name="connsiteY37" fmla="*/ 257385 h 525937"/>
              <a:gd name="connsiteX38" fmla="*/ 86098 w 376596"/>
              <a:gd name="connsiteY38" fmla="*/ 249528 h 525937"/>
              <a:gd name="connsiteX39" fmla="*/ 79280 w 376596"/>
              <a:gd name="connsiteY39" fmla="*/ 260566 h 525937"/>
              <a:gd name="connsiteX40" fmla="*/ 96422 w 376596"/>
              <a:gd name="connsiteY40" fmla="*/ 271215 h 525937"/>
              <a:gd name="connsiteX41" fmla="*/ 100512 w 376596"/>
              <a:gd name="connsiteY41" fmla="*/ 272384 h 525937"/>
              <a:gd name="connsiteX42" fmla="*/ 107070 w 376596"/>
              <a:gd name="connsiteY42" fmla="*/ 268747 h 525937"/>
              <a:gd name="connsiteX43" fmla="*/ 128497 w 376596"/>
              <a:gd name="connsiteY43" fmla="*/ 234334 h 525937"/>
              <a:gd name="connsiteX44" fmla="*/ 117459 w 376596"/>
              <a:gd name="connsiteY44" fmla="*/ 227452 h 525937"/>
              <a:gd name="connsiteX45" fmla="*/ 98759 w 376596"/>
              <a:gd name="connsiteY45" fmla="*/ 257385 h 525937"/>
              <a:gd name="connsiteX46" fmla="*/ 347897 w 376596"/>
              <a:gd name="connsiteY46" fmla="*/ 31037 h 525937"/>
              <a:gd name="connsiteX47" fmla="*/ 278292 w 376596"/>
              <a:gd name="connsiteY47" fmla="*/ 31037 h 525937"/>
              <a:gd name="connsiteX48" fmla="*/ 278292 w 376596"/>
              <a:gd name="connsiteY48" fmla="*/ 14480 h 525937"/>
              <a:gd name="connsiteX49" fmla="*/ 263812 w 376596"/>
              <a:gd name="connsiteY49" fmla="*/ 0 h 525937"/>
              <a:gd name="connsiteX50" fmla="*/ 115381 w 376596"/>
              <a:gd name="connsiteY50" fmla="*/ 0 h 525937"/>
              <a:gd name="connsiteX51" fmla="*/ 100902 w 376596"/>
              <a:gd name="connsiteY51" fmla="*/ 14480 h 525937"/>
              <a:gd name="connsiteX52" fmla="*/ 100902 w 376596"/>
              <a:gd name="connsiteY52" fmla="*/ 31037 h 525937"/>
              <a:gd name="connsiteX53" fmla="*/ 31232 w 376596"/>
              <a:gd name="connsiteY53" fmla="*/ 31037 h 525937"/>
              <a:gd name="connsiteX54" fmla="*/ 0 w 376596"/>
              <a:gd name="connsiteY54" fmla="*/ 62269 h 525937"/>
              <a:gd name="connsiteX55" fmla="*/ 0 w 376596"/>
              <a:gd name="connsiteY55" fmla="*/ 495550 h 525937"/>
              <a:gd name="connsiteX56" fmla="*/ 31232 w 376596"/>
              <a:gd name="connsiteY56" fmla="*/ 526781 h 525937"/>
              <a:gd name="connsiteX57" fmla="*/ 347897 w 376596"/>
              <a:gd name="connsiteY57" fmla="*/ 526781 h 525937"/>
              <a:gd name="connsiteX58" fmla="*/ 379129 w 376596"/>
              <a:gd name="connsiteY58" fmla="*/ 495550 h 525937"/>
              <a:gd name="connsiteX59" fmla="*/ 379129 w 376596"/>
              <a:gd name="connsiteY59" fmla="*/ 62269 h 525937"/>
              <a:gd name="connsiteX60" fmla="*/ 347897 w 376596"/>
              <a:gd name="connsiteY60" fmla="*/ 31037 h 525937"/>
              <a:gd name="connsiteX61" fmla="*/ 113823 w 376596"/>
              <a:gd name="connsiteY61" fmla="*/ 14545 h 525937"/>
              <a:gd name="connsiteX62" fmla="*/ 115316 w 376596"/>
              <a:gd name="connsiteY62" fmla="*/ 13051 h 525937"/>
              <a:gd name="connsiteX63" fmla="*/ 263748 w 376596"/>
              <a:gd name="connsiteY63" fmla="*/ 13051 h 525937"/>
              <a:gd name="connsiteX64" fmla="*/ 265241 w 376596"/>
              <a:gd name="connsiteY64" fmla="*/ 14545 h 525937"/>
              <a:gd name="connsiteX65" fmla="*/ 265241 w 376596"/>
              <a:gd name="connsiteY65" fmla="*/ 116096 h 525937"/>
              <a:gd name="connsiteX66" fmla="*/ 263748 w 376596"/>
              <a:gd name="connsiteY66" fmla="*/ 117589 h 525937"/>
              <a:gd name="connsiteX67" fmla="*/ 115316 w 376596"/>
              <a:gd name="connsiteY67" fmla="*/ 117589 h 525937"/>
              <a:gd name="connsiteX68" fmla="*/ 113823 w 376596"/>
              <a:gd name="connsiteY68" fmla="*/ 116096 h 525937"/>
              <a:gd name="connsiteX69" fmla="*/ 113823 w 376596"/>
              <a:gd name="connsiteY69" fmla="*/ 14545 h 525937"/>
              <a:gd name="connsiteX70" fmla="*/ 115316 w 376596"/>
              <a:gd name="connsiteY70" fmla="*/ 130510 h 525937"/>
              <a:gd name="connsiteX71" fmla="*/ 263748 w 376596"/>
              <a:gd name="connsiteY71" fmla="*/ 130510 h 525937"/>
              <a:gd name="connsiteX72" fmla="*/ 278227 w 376596"/>
              <a:gd name="connsiteY72" fmla="*/ 116031 h 525937"/>
              <a:gd name="connsiteX73" fmla="*/ 278227 w 376596"/>
              <a:gd name="connsiteY73" fmla="*/ 99409 h 525937"/>
              <a:gd name="connsiteX74" fmla="*/ 316147 w 376596"/>
              <a:gd name="connsiteY74" fmla="*/ 99409 h 525937"/>
              <a:gd name="connsiteX75" fmla="*/ 316147 w 376596"/>
              <a:gd name="connsiteY75" fmla="*/ 458409 h 525937"/>
              <a:gd name="connsiteX76" fmla="*/ 62853 w 376596"/>
              <a:gd name="connsiteY76" fmla="*/ 458409 h 525937"/>
              <a:gd name="connsiteX77" fmla="*/ 62853 w 376596"/>
              <a:gd name="connsiteY77" fmla="*/ 99409 h 525937"/>
              <a:gd name="connsiteX78" fmla="*/ 100772 w 376596"/>
              <a:gd name="connsiteY78" fmla="*/ 99409 h 525937"/>
              <a:gd name="connsiteX79" fmla="*/ 100772 w 376596"/>
              <a:gd name="connsiteY79" fmla="*/ 116031 h 525937"/>
              <a:gd name="connsiteX80" fmla="*/ 115316 w 376596"/>
              <a:gd name="connsiteY80" fmla="*/ 130510 h 525937"/>
              <a:gd name="connsiteX81" fmla="*/ 366143 w 376596"/>
              <a:gd name="connsiteY81" fmla="*/ 495615 h 525937"/>
              <a:gd name="connsiteX82" fmla="*/ 347897 w 376596"/>
              <a:gd name="connsiteY82" fmla="*/ 513860 h 525937"/>
              <a:gd name="connsiteX83" fmla="*/ 31232 w 376596"/>
              <a:gd name="connsiteY83" fmla="*/ 513860 h 525937"/>
              <a:gd name="connsiteX84" fmla="*/ 12986 w 376596"/>
              <a:gd name="connsiteY84" fmla="*/ 495615 h 525937"/>
              <a:gd name="connsiteX85" fmla="*/ 12986 w 376596"/>
              <a:gd name="connsiteY85" fmla="*/ 62333 h 525937"/>
              <a:gd name="connsiteX86" fmla="*/ 31232 w 376596"/>
              <a:gd name="connsiteY86" fmla="*/ 44088 h 525937"/>
              <a:gd name="connsiteX87" fmla="*/ 100837 w 376596"/>
              <a:gd name="connsiteY87" fmla="*/ 44088 h 525937"/>
              <a:gd name="connsiteX88" fmla="*/ 100837 w 376596"/>
              <a:gd name="connsiteY88" fmla="*/ 86487 h 525937"/>
              <a:gd name="connsiteX89" fmla="*/ 49932 w 376596"/>
              <a:gd name="connsiteY89" fmla="*/ 86487 h 525937"/>
              <a:gd name="connsiteX90" fmla="*/ 49932 w 376596"/>
              <a:gd name="connsiteY90" fmla="*/ 471460 h 525937"/>
              <a:gd name="connsiteX91" fmla="*/ 329197 w 376596"/>
              <a:gd name="connsiteY91" fmla="*/ 471460 h 525937"/>
              <a:gd name="connsiteX92" fmla="*/ 329197 w 376596"/>
              <a:gd name="connsiteY92" fmla="*/ 86487 h 525937"/>
              <a:gd name="connsiteX93" fmla="*/ 278292 w 376596"/>
              <a:gd name="connsiteY93" fmla="*/ 86487 h 525937"/>
              <a:gd name="connsiteX94" fmla="*/ 278292 w 376596"/>
              <a:gd name="connsiteY94" fmla="*/ 44088 h 525937"/>
              <a:gd name="connsiteX95" fmla="*/ 347897 w 376596"/>
              <a:gd name="connsiteY95" fmla="*/ 44088 h 525937"/>
              <a:gd name="connsiteX96" fmla="*/ 366143 w 376596"/>
              <a:gd name="connsiteY96" fmla="*/ 62333 h 525937"/>
              <a:gd name="connsiteX97" fmla="*/ 366143 w 376596"/>
              <a:gd name="connsiteY97" fmla="*/ 495615 h 525937"/>
              <a:gd name="connsiteX98" fmla="*/ 201869 w 376596"/>
              <a:gd name="connsiteY98" fmla="*/ 386726 h 525937"/>
              <a:gd name="connsiteX99" fmla="*/ 137977 w 376596"/>
              <a:gd name="connsiteY99" fmla="*/ 386726 h 525937"/>
              <a:gd name="connsiteX100" fmla="*/ 137977 w 376596"/>
              <a:gd name="connsiteY100" fmla="*/ 399712 h 525937"/>
              <a:gd name="connsiteX101" fmla="*/ 201869 w 376596"/>
              <a:gd name="connsiteY101" fmla="*/ 399712 h 525937"/>
              <a:gd name="connsiteX102" fmla="*/ 201869 w 376596"/>
              <a:gd name="connsiteY102" fmla="*/ 386726 h 525937"/>
              <a:gd name="connsiteX103" fmla="*/ 86033 w 376596"/>
              <a:gd name="connsiteY103" fmla="*/ 184468 h 525937"/>
              <a:gd name="connsiteX104" fmla="*/ 79215 w 376596"/>
              <a:gd name="connsiteY104" fmla="*/ 195506 h 525937"/>
              <a:gd name="connsiteX105" fmla="*/ 96357 w 376596"/>
              <a:gd name="connsiteY105" fmla="*/ 206154 h 525937"/>
              <a:gd name="connsiteX106" fmla="*/ 100447 w 376596"/>
              <a:gd name="connsiteY106" fmla="*/ 207323 h 525937"/>
              <a:gd name="connsiteX107" fmla="*/ 107005 w 376596"/>
              <a:gd name="connsiteY107" fmla="*/ 203687 h 525937"/>
              <a:gd name="connsiteX108" fmla="*/ 128432 w 376596"/>
              <a:gd name="connsiteY108" fmla="*/ 169274 h 525937"/>
              <a:gd name="connsiteX109" fmla="*/ 117394 w 376596"/>
              <a:gd name="connsiteY109" fmla="*/ 162391 h 525937"/>
              <a:gd name="connsiteX110" fmla="*/ 98694 w 376596"/>
              <a:gd name="connsiteY110" fmla="*/ 192389 h 525937"/>
              <a:gd name="connsiteX111" fmla="*/ 86033 w 376596"/>
              <a:gd name="connsiteY111" fmla="*/ 184468 h 525937"/>
              <a:gd name="connsiteX112" fmla="*/ 289720 w 376596"/>
              <a:gd name="connsiteY112" fmla="*/ 319783 h 525937"/>
              <a:gd name="connsiteX113" fmla="*/ 137912 w 376596"/>
              <a:gd name="connsiteY113" fmla="*/ 319783 h 525937"/>
              <a:gd name="connsiteX114" fmla="*/ 137912 w 376596"/>
              <a:gd name="connsiteY114" fmla="*/ 332769 h 525937"/>
              <a:gd name="connsiteX115" fmla="*/ 289720 w 376596"/>
              <a:gd name="connsiteY115" fmla="*/ 332769 h 525937"/>
              <a:gd name="connsiteX116" fmla="*/ 289720 w 376596"/>
              <a:gd name="connsiteY116" fmla="*/ 319783 h 525937"/>
              <a:gd name="connsiteX117" fmla="*/ 289720 w 376596"/>
              <a:gd name="connsiteY117" fmla="*/ 186026 h 525937"/>
              <a:gd name="connsiteX118" fmla="*/ 137912 w 376596"/>
              <a:gd name="connsiteY118" fmla="*/ 186026 h 525937"/>
              <a:gd name="connsiteX119" fmla="*/ 137912 w 376596"/>
              <a:gd name="connsiteY119" fmla="*/ 199012 h 525937"/>
              <a:gd name="connsiteX120" fmla="*/ 289720 w 376596"/>
              <a:gd name="connsiteY120" fmla="*/ 199012 h 525937"/>
              <a:gd name="connsiteX121" fmla="*/ 289720 w 376596"/>
              <a:gd name="connsiteY121" fmla="*/ 186026 h 525937"/>
              <a:gd name="connsiteX122" fmla="*/ 289720 w 376596"/>
              <a:gd name="connsiteY122" fmla="*/ 252904 h 525937"/>
              <a:gd name="connsiteX123" fmla="*/ 137912 w 376596"/>
              <a:gd name="connsiteY123" fmla="*/ 252904 h 525937"/>
              <a:gd name="connsiteX124" fmla="*/ 137912 w 376596"/>
              <a:gd name="connsiteY124" fmla="*/ 265890 h 525937"/>
              <a:gd name="connsiteX125" fmla="*/ 289720 w 376596"/>
              <a:gd name="connsiteY125" fmla="*/ 265890 h 525937"/>
              <a:gd name="connsiteX126" fmla="*/ 289720 w 376596"/>
              <a:gd name="connsiteY126" fmla="*/ 252904 h 52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76596" h="525937">
                <a:moveTo>
                  <a:pt x="151288" y="99474"/>
                </a:moveTo>
                <a:lnTo>
                  <a:pt x="227841" y="99474"/>
                </a:lnTo>
                <a:cubicBezTo>
                  <a:pt x="235827" y="99474"/>
                  <a:pt x="242320" y="92981"/>
                  <a:pt x="242320" y="84994"/>
                </a:cubicBezTo>
                <a:lnTo>
                  <a:pt x="242320" y="45646"/>
                </a:lnTo>
                <a:cubicBezTo>
                  <a:pt x="242320" y="37660"/>
                  <a:pt x="235827" y="31167"/>
                  <a:pt x="227841" y="31167"/>
                </a:cubicBezTo>
                <a:lnTo>
                  <a:pt x="151288" y="31167"/>
                </a:lnTo>
                <a:cubicBezTo>
                  <a:pt x="143301" y="31167"/>
                  <a:pt x="136808" y="37660"/>
                  <a:pt x="136808" y="45646"/>
                </a:cubicBezTo>
                <a:lnTo>
                  <a:pt x="136808" y="84994"/>
                </a:lnTo>
                <a:cubicBezTo>
                  <a:pt x="136808" y="92981"/>
                  <a:pt x="143301" y="99474"/>
                  <a:pt x="151288" y="99474"/>
                </a:cubicBezTo>
                <a:close/>
                <a:moveTo>
                  <a:pt x="149794" y="45581"/>
                </a:moveTo>
                <a:cubicBezTo>
                  <a:pt x="149794" y="44737"/>
                  <a:pt x="150444" y="44088"/>
                  <a:pt x="151288" y="44088"/>
                </a:cubicBezTo>
                <a:lnTo>
                  <a:pt x="227841" y="44088"/>
                </a:lnTo>
                <a:cubicBezTo>
                  <a:pt x="228685" y="44088"/>
                  <a:pt x="229334" y="44737"/>
                  <a:pt x="229334" y="45581"/>
                </a:cubicBezTo>
                <a:lnTo>
                  <a:pt x="229334" y="84929"/>
                </a:lnTo>
                <a:cubicBezTo>
                  <a:pt x="229334" y="85773"/>
                  <a:pt x="228685" y="86423"/>
                  <a:pt x="227841" y="86423"/>
                </a:cubicBezTo>
                <a:lnTo>
                  <a:pt x="151288" y="86423"/>
                </a:lnTo>
                <a:cubicBezTo>
                  <a:pt x="150444" y="86423"/>
                  <a:pt x="149794" y="85773"/>
                  <a:pt x="149794" y="84929"/>
                </a:cubicBezTo>
                <a:lnTo>
                  <a:pt x="149794" y="45581"/>
                </a:lnTo>
                <a:close/>
                <a:moveTo>
                  <a:pt x="98759" y="400167"/>
                </a:moveTo>
                <a:lnTo>
                  <a:pt x="86098" y="392310"/>
                </a:lnTo>
                <a:lnTo>
                  <a:pt x="79280" y="403348"/>
                </a:lnTo>
                <a:lnTo>
                  <a:pt x="96422" y="413997"/>
                </a:lnTo>
                <a:cubicBezTo>
                  <a:pt x="97655" y="414776"/>
                  <a:pt x="99084" y="415166"/>
                  <a:pt x="100512" y="415166"/>
                </a:cubicBezTo>
                <a:cubicBezTo>
                  <a:pt x="101096" y="415166"/>
                  <a:pt x="101681" y="415101"/>
                  <a:pt x="102266" y="414971"/>
                </a:cubicBezTo>
                <a:cubicBezTo>
                  <a:pt x="104278" y="414516"/>
                  <a:pt x="105966" y="413283"/>
                  <a:pt x="107070" y="411530"/>
                </a:cubicBezTo>
                <a:lnTo>
                  <a:pt x="128497" y="377116"/>
                </a:lnTo>
                <a:lnTo>
                  <a:pt x="117459" y="370234"/>
                </a:lnTo>
                <a:lnTo>
                  <a:pt x="98759" y="400167"/>
                </a:lnTo>
                <a:close/>
                <a:moveTo>
                  <a:pt x="98759" y="326211"/>
                </a:moveTo>
                <a:lnTo>
                  <a:pt x="86098" y="318354"/>
                </a:lnTo>
                <a:lnTo>
                  <a:pt x="79280" y="329392"/>
                </a:lnTo>
                <a:lnTo>
                  <a:pt x="96422" y="340041"/>
                </a:lnTo>
                <a:cubicBezTo>
                  <a:pt x="97655" y="340820"/>
                  <a:pt x="99084" y="341210"/>
                  <a:pt x="100512" y="341210"/>
                </a:cubicBezTo>
                <a:cubicBezTo>
                  <a:pt x="103109" y="341210"/>
                  <a:pt x="105642" y="339911"/>
                  <a:pt x="107070" y="337574"/>
                </a:cubicBezTo>
                <a:lnTo>
                  <a:pt x="128497" y="303161"/>
                </a:lnTo>
                <a:lnTo>
                  <a:pt x="117459" y="296278"/>
                </a:lnTo>
                <a:lnTo>
                  <a:pt x="98759" y="326211"/>
                </a:lnTo>
                <a:close/>
                <a:moveTo>
                  <a:pt x="98759" y="257385"/>
                </a:moveTo>
                <a:lnTo>
                  <a:pt x="86098" y="249528"/>
                </a:lnTo>
                <a:lnTo>
                  <a:pt x="79280" y="260566"/>
                </a:lnTo>
                <a:lnTo>
                  <a:pt x="96422" y="271215"/>
                </a:lnTo>
                <a:cubicBezTo>
                  <a:pt x="97655" y="271994"/>
                  <a:pt x="99084" y="272384"/>
                  <a:pt x="100512" y="272384"/>
                </a:cubicBezTo>
                <a:cubicBezTo>
                  <a:pt x="103109" y="272384"/>
                  <a:pt x="105642" y="271085"/>
                  <a:pt x="107070" y="268747"/>
                </a:cubicBezTo>
                <a:lnTo>
                  <a:pt x="128497" y="234334"/>
                </a:lnTo>
                <a:lnTo>
                  <a:pt x="117459" y="227452"/>
                </a:lnTo>
                <a:lnTo>
                  <a:pt x="98759" y="257385"/>
                </a:lnTo>
                <a:close/>
                <a:moveTo>
                  <a:pt x="347897" y="31037"/>
                </a:moveTo>
                <a:lnTo>
                  <a:pt x="278292" y="31037"/>
                </a:lnTo>
                <a:lnTo>
                  <a:pt x="278292" y="14480"/>
                </a:lnTo>
                <a:cubicBezTo>
                  <a:pt x="278292" y="6493"/>
                  <a:pt x="271799" y="0"/>
                  <a:pt x="263812" y="0"/>
                </a:cubicBezTo>
                <a:lnTo>
                  <a:pt x="115381" y="0"/>
                </a:lnTo>
                <a:cubicBezTo>
                  <a:pt x="107395" y="0"/>
                  <a:pt x="100902" y="6493"/>
                  <a:pt x="100902" y="14480"/>
                </a:cubicBezTo>
                <a:lnTo>
                  <a:pt x="100902" y="31037"/>
                </a:lnTo>
                <a:lnTo>
                  <a:pt x="31232" y="31037"/>
                </a:lnTo>
                <a:cubicBezTo>
                  <a:pt x="14025" y="31037"/>
                  <a:pt x="0" y="45062"/>
                  <a:pt x="0" y="62269"/>
                </a:cubicBezTo>
                <a:lnTo>
                  <a:pt x="0" y="495550"/>
                </a:lnTo>
                <a:cubicBezTo>
                  <a:pt x="0" y="512756"/>
                  <a:pt x="14025" y="526781"/>
                  <a:pt x="31232" y="526781"/>
                </a:cubicBezTo>
                <a:lnTo>
                  <a:pt x="347897" y="526781"/>
                </a:lnTo>
                <a:cubicBezTo>
                  <a:pt x="365104" y="526781"/>
                  <a:pt x="379129" y="512756"/>
                  <a:pt x="379129" y="495550"/>
                </a:cubicBezTo>
                <a:lnTo>
                  <a:pt x="379129" y="62269"/>
                </a:lnTo>
                <a:cubicBezTo>
                  <a:pt x="379129" y="45062"/>
                  <a:pt x="365104" y="31037"/>
                  <a:pt x="347897" y="31037"/>
                </a:cubicBezTo>
                <a:close/>
                <a:moveTo>
                  <a:pt x="113823" y="14545"/>
                </a:moveTo>
                <a:cubicBezTo>
                  <a:pt x="113823" y="13700"/>
                  <a:pt x="114472" y="13051"/>
                  <a:pt x="115316" y="13051"/>
                </a:cubicBezTo>
                <a:lnTo>
                  <a:pt x="263748" y="13051"/>
                </a:lnTo>
                <a:cubicBezTo>
                  <a:pt x="264592" y="13051"/>
                  <a:pt x="265241" y="13700"/>
                  <a:pt x="265241" y="14545"/>
                </a:cubicBezTo>
                <a:lnTo>
                  <a:pt x="265241" y="116096"/>
                </a:lnTo>
                <a:cubicBezTo>
                  <a:pt x="265241" y="116940"/>
                  <a:pt x="264592" y="117589"/>
                  <a:pt x="263748" y="117589"/>
                </a:cubicBezTo>
                <a:lnTo>
                  <a:pt x="115316" y="117589"/>
                </a:lnTo>
                <a:cubicBezTo>
                  <a:pt x="114472" y="117589"/>
                  <a:pt x="113823" y="116940"/>
                  <a:pt x="113823" y="116096"/>
                </a:cubicBezTo>
                <a:lnTo>
                  <a:pt x="113823" y="14545"/>
                </a:lnTo>
                <a:close/>
                <a:moveTo>
                  <a:pt x="115316" y="130510"/>
                </a:moveTo>
                <a:lnTo>
                  <a:pt x="263748" y="130510"/>
                </a:lnTo>
                <a:cubicBezTo>
                  <a:pt x="271734" y="130510"/>
                  <a:pt x="278227" y="124017"/>
                  <a:pt x="278227" y="116031"/>
                </a:cubicBezTo>
                <a:lnTo>
                  <a:pt x="278227" y="99409"/>
                </a:lnTo>
                <a:lnTo>
                  <a:pt x="316147" y="99409"/>
                </a:lnTo>
                <a:lnTo>
                  <a:pt x="316147" y="458409"/>
                </a:lnTo>
                <a:lnTo>
                  <a:pt x="62853" y="458409"/>
                </a:lnTo>
                <a:lnTo>
                  <a:pt x="62853" y="99409"/>
                </a:lnTo>
                <a:lnTo>
                  <a:pt x="100772" y="99409"/>
                </a:lnTo>
                <a:lnTo>
                  <a:pt x="100772" y="116031"/>
                </a:lnTo>
                <a:cubicBezTo>
                  <a:pt x="100837" y="124017"/>
                  <a:pt x="107330" y="130510"/>
                  <a:pt x="115316" y="130510"/>
                </a:cubicBezTo>
                <a:close/>
                <a:moveTo>
                  <a:pt x="366143" y="495615"/>
                </a:moveTo>
                <a:cubicBezTo>
                  <a:pt x="366143" y="505679"/>
                  <a:pt x="357961" y="513860"/>
                  <a:pt x="347897" y="513860"/>
                </a:cubicBezTo>
                <a:lnTo>
                  <a:pt x="31232" y="513860"/>
                </a:lnTo>
                <a:cubicBezTo>
                  <a:pt x="21167" y="513860"/>
                  <a:pt x="12986" y="505679"/>
                  <a:pt x="12986" y="495615"/>
                </a:cubicBezTo>
                <a:lnTo>
                  <a:pt x="12986" y="62333"/>
                </a:lnTo>
                <a:cubicBezTo>
                  <a:pt x="12986" y="52269"/>
                  <a:pt x="21167" y="44088"/>
                  <a:pt x="31232" y="44088"/>
                </a:cubicBezTo>
                <a:lnTo>
                  <a:pt x="100837" y="44088"/>
                </a:lnTo>
                <a:lnTo>
                  <a:pt x="100837" y="86487"/>
                </a:lnTo>
                <a:lnTo>
                  <a:pt x="49932" y="86487"/>
                </a:lnTo>
                <a:lnTo>
                  <a:pt x="49932" y="471460"/>
                </a:lnTo>
                <a:lnTo>
                  <a:pt x="329197" y="471460"/>
                </a:lnTo>
                <a:lnTo>
                  <a:pt x="329197" y="86487"/>
                </a:lnTo>
                <a:lnTo>
                  <a:pt x="278292" y="86487"/>
                </a:lnTo>
                <a:lnTo>
                  <a:pt x="278292" y="44088"/>
                </a:lnTo>
                <a:lnTo>
                  <a:pt x="347897" y="44088"/>
                </a:lnTo>
                <a:cubicBezTo>
                  <a:pt x="357961" y="44088"/>
                  <a:pt x="366143" y="52269"/>
                  <a:pt x="366143" y="62333"/>
                </a:cubicBezTo>
                <a:lnTo>
                  <a:pt x="366143" y="495615"/>
                </a:lnTo>
                <a:close/>
                <a:moveTo>
                  <a:pt x="201869" y="386726"/>
                </a:moveTo>
                <a:lnTo>
                  <a:pt x="137977" y="386726"/>
                </a:lnTo>
                <a:lnTo>
                  <a:pt x="137977" y="399712"/>
                </a:lnTo>
                <a:lnTo>
                  <a:pt x="201869" y="399712"/>
                </a:lnTo>
                <a:lnTo>
                  <a:pt x="201869" y="386726"/>
                </a:lnTo>
                <a:close/>
                <a:moveTo>
                  <a:pt x="86033" y="184468"/>
                </a:moveTo>
                <a:lnTo>
                  <a:pt x="79215" y="195506"/>
                </a:lnTo>
                <a:lnTo>
                  <a:pt x="96357" y="206154"/>
                </a:lnTo>
                <a:cubicBezTo>
                  <a:pt x="97590" y="206934"/>
                  <a:pt x="99019" y="207323"/>
                  <a:pt x="100447" y="207323"/>
                </a:cubicBezTo>
                <a:cubicBezTo>
                  <a:pt x="103045" y="207323"/>
                  <a:pt x="105577" y="206025"/>
                  <a:pt x="107005" y="203687"/>
                </a:cubicBezTo>
                <a:lnTo>
                  <a:pt x="128432" y="169274"/>
                </a:lnTo>
                <a:lnTo>
                  <a:pt x="117394" y="162391"/>
                </a:lnTo>
                <a:lnTo>
                  <a:pt x="98694" y="192389"/>
                </a:lnTo>
                <a:lnTo>
                  <a:pt x="86033" y="184468"/>
                </a:lnTo>
                <a:close/>
                <a:moveTo>
                  <a:pt x="289720" y="319783"/>
                </a:moveTo>
                <a:lnTo>
                  <a:pt x="137912" y="319783"/>
                </a:lnTo>
                <a:lnTo>
                  <a:pt x="137912" y="332769"/>
                </a:lnTo>
                <a:lnTo>
                  <a:pt x="289720" y="332769"/>
                </a:lnTo>
                <a:lnTo>
                  <a:pt x="289720" y="319783"/>
                </a:lnTo>
                <a:close/>
                <a:moveTo>
                  <a:pt x="289720" y="186026"/>
                </a:moveTo>
                <a:lnTo>
                  <a:pt x="137912" y="186026"/>
                </a:lnTo>
                <a:lnTo>
                  <a:pt x="137912" y="199012"/>
                </a:lnTo>
                <a:lnTo>
                  <a:pt x="289720" y="199012"/>
                </a:lnTo>
                <a:lnTo>
                  <a:pt x="289720" y="186026"/>
                </a:lnTo>
                <a:close/>
                <a:moveTo>
                  <a:pt x="289720" y="252904"/>
                </a:moveTo>
                <a:lnTo>
                  <a:pt x="137912" y="252904"/>
                </a:lnTo>
                <a:lnTo>
                  <a:pt x="137912" y="265890"/>
                </a:lnTo>
                <a:lnTo>
                  <a:pt x="289720" y="265890"/>
                </a:lnTo>
                <a:lnTo>
                  <a:pt x="289720" y="252904"/>
                </a:lnTo>
                <a:close/>
              </a:path>
            </a:pathLst>
          </a:custGeom>
          <a:solidFill>
            <a:srgbClr val="F1D01B"/>
          </a:solidFill>
          <a:ln w="6489" cap="flat">
            <a:noFill/>
            <a:prstDash val="solid"/>
            <a:miter/>
          </a:ln>
        </p:spPr>
        <p:txBody>
          <a:bodyPr rtlCol="0" anchor="ctr"/>
          <a:lstStyle/>
          <a:p>
            <a:endParaRPr lang="es-CL"/>
          </a:p>
        </p:txBody>
      </p:sp>
      <p:sp>
        <p:nvSpPr>
          <p:cNvPr id="11" name="Forma libre: forma 10">
            <a:extLst>
              <a:ext uri="{FF2B5EF4-FFF2-40B4-BE49-F238E27FC236}">
                <a16:creationId xmlns:a16="http://schemas.microsoft.com/office/drawing/2014/main" id="{3C8B01AA-E66B-1BA5-82CC-6E5E38BFF3BB}"/>
              </a:ext>
            </a:extLst>
          </p:cNvPr>
          <p:cNvSpPr/>
          <p:nvPr/>
        </p:nvSpPr>
        <p:spPr>
          <a:xfrm>
            <a:off x="8990790" y="1503075"/>
            <a:ext cx="661100" cy="788544"/>
          </a:xfrm>
          <a:custGeom>
            <a:avLst/>
            <a:gdLst>
              <a:gd name="connsiteX0" fmla="*/ 130858 w 383539"/>
              <a:gd name="connsiteY0" fmla="*/ 200481 h 494050"/>
              <a:gd name="connsiteX1" fmla="*/ 231099 w 383539"/>
              <a:gd name="connsiteY1" fmla="*/ 100240 h 494050"/>
              <a:gd name="connsiteX2" fmla="*/ 130858 w 383539"/>
              <a:gd name="connsiteY2" fmla="*/ 0 h 494050"/>
              <a:gd name="connsiteX3" fmla="*/ 30619 w 383539"/>
              <a:gd name="connsiteY3" fmla="*/ 100240 h 494050"/>
              <a:gd name="connsiteX4" fmla="*/ 130858 w 383539"/>
              <a:gd name="connsiteY4" fmla="*/ 200481 h 494050"/>
              <a:gd name="connsiteX5" fmla="*/ 130858 w 383539"/>
              <a:gd name="connsiteY5" fmla="*/ 13001 h 494050"/>
              <a:gd name="connsiteX6" fmla="*/ 218098 w 383539"/>
              <a:gd name="connsiteY6" fmla="*/ 100240 h 494050"/>
              <a:gd name="connsiteX7" fmla="*/ 130858 w 383539"/>
              <a:gd name="connsiteY7" fmla="*/ 187479 h 494050"/>
              <a:gd name="connsiteX8" fmla="*/ 43620 w 383539"/>
              <a:gd name="connsiteY8" fmla="*/ 100240 h 494050"/>
              <a:gd name="connsiteX9" fmla="*/ 130858 w 383539"/>
              <a:gd name="connsiteY9" fmla="*/ 13001 h 494050"/>
              <a:gd name="connsiteX10" fmla="*/ 387440 w 383539"/>
              <a:gd name="connsiteY10" fmla="*/ 360592 h 494050"/>
              <a:gd name="connsiteX11" fmla="*/ 382174 w 383539"/>
              <a:gd name="connsiteY11" fmla="*/ 356172 h 494050"/>
              <a:gd name="connsiteX12" fmla="*/ 310797 w 383539"/>
              <a:gd name="connsiteY12" fmla="*/ 345770 h 494050"/>
              <a:gd name="connsiteX13" fmla="*/ 278879 w 383539"/>
              <a:gd name="connsiteY13" fmla="*/ 281089 h 494050"/>
              <a:gd name="connsiteX14" fmla="*/ 267242 w 383539"/>
              <a:gd name="connsiteY14" fmla="*/ 281089 h 494050"/>
              <a:gd name="connsiteX15" fmla="*/ 243775 w 383539"/>
              <a:gd name="connsiteY15" fmla="*/ 328674 h 494050"/>
              <a:gd name="connsiteX16" fmla="*/ 130924 w 383539"/>
              <a:gd name="connsiteY16" fmla="*/ 208996 h 494050"/>
              <a:gd name="connsiteX17" fmla="*/ 0 w 383539"/>
              <a:gd name="connsiteY17" fmla="*/ 431774 h 494050"/>
              <a:gd name="connsiteX18" fmla="*/ 0 w 383539"/>
              <a:gd name="connsiteY18" fmla="*/ 438275 h 494050"/>
              <a:gd name="connsiteX19" fmla="*/ 208412 w 383539"/>
              <a:gd name="connsiteY19" fmla="*/ 438275 h 494050"/>
              <a:gd name="connsiteX20" fmla="*/ 199765 w 383539"/>
              <a:gd name="connsiteY20" fmla="*/ 488785 h 494050"/>
              <a:gd name="connsiteX21" fmla="*/ 202366 w 383539"/>
              <a:gd name="connsiteY21" fmla="*/ 495156 h 494050"/>
              <a:gd name="connsiteX22" fmla="*/ 209192 w 383539"/>
              <a:gd name="connsiteY22" fmla="*/ 495676 h 494050"/>
              <a:gd name="connsiteX23" fmla="*/ 273093 w 383539"/>
              <a:gd name="connsiteY23" fmla="*/ 462067 h 494050"/>
              <a:gd name="connsiteX24" fmla="*/ 336930 w 383539"/>
              <a:gd name="connsiteY24" fmla="*/ 495676 h 494050"/>
              <a:gd name="connsiteX25" fmla="*/ 339985 w 383539"/>
              <a:gd name="connsiteY25" fmla="*/ 496391 h 494050"/>
              <a:gd name="connsiteX26" fmla="*/ 343820 w 383539"/>
              <a:gd name="connsiteY26" fmla="*/ 495156 h 494050"/>
              <a:gd name="connsiteX27" fmla="*/ 346421 w 383539"/>
              <a:gd name="connsiteY27" fmla="*/ 488785 h 494050"/>
              <a:gd name="connsiteX28" fmla="*/ 334199 w 383539"/>
              <a:gd name="connsiteY28" fmla="*/ 417668 h 494050"/>
              <a:gd name="connsiteX29" fmla="*/ 385879 w 383539"/>
              <a:gd name="connsiteY29" fmla="*/ 367288 h 494050"/>
              <a:gd name="connsiteX30" fmla="*/ 387440 w 383539"/>
              <a:gd name="connsiteY30" fmla="*/ 360592 h 494050"/>
              <a:gd name="connsiteX31" fmla="*/ 209581 w 383539"/>
              <a:gd name="connsiteY31" fmla="*/ 431254 h 494050"/>
              <a:gd name="connsiteX32" fmla="*/ 209581 w 383539"/>
              <a:gd name="connsiteY32" fmla="*/ 425274 h 494050"/>
              <a:gd name="connsiteX33" fmla="*/ 13066 w 383539"/>
              <a:gd name="connsiteY33" fmla="*/ 425274 h 494050"/>
              <a:gd name="connsiteX34" fmla="*/ 130924 w 383539"/>
              <a:gd name="connsiteY34" fmla="*/ 221998 h 494050"/>
              <a:gd name="connsiteX35" fmla="*/ 231879 w 383539"/>
              <a:gd name="connsiteY35" fmla="*/ 334134 h 494050"/>
              <a:gd name="connsiteX36" fmla="*/ 242930 w 383539"/>
              <a:gd name="connsiteY36" fmla="*/ 330364 h 494050"/>
              <a:gd name="connsiteX37" fmla="*/ 235260 w 383539"/>
              <a:gd name="connsiteY37" fmla="*/ 345836 h 494050"/>
              <a:gd name="connsiteX38" fmla="*/ 163817 w 383539"/>
              <a:gd name="connsiteY38" fmla="*/ 356237 h 494050"/>
              <a:gd name="connsiteX39" fmla="*/ 158551 w 383539"/>
              <a:gd name="connsiteY39" fmla="*/ 360657 h 494050"/>
              <a:gd name="connsiteX40" fmla="*/ 160177 w 383539"/>
              <a:gd name="connsiteY40" fmla="*/ 367353 h 494050"/>
              <a:gd name="connsiteX41" fmla="*/ 211857 w 383539"/>
              <a:gd name="connsiteY41" fmla="*/ 417733 h 494050"/>
              <a:gd name="connsiteX42" fmla="*/ 209581 w 383539"/>
              <a:gd name="connsiteY42" fmla="*/ 431254 h 494050"/>
              <a:gd name="connsiteX43" fmla="*/ 322563 w 383539"/>
              <a:gd name="connsiteY43" fmla="*/ 410712 h 494050"/>
              <a:gd name="connsiteX44" fmla="*/ 320678 w 383539"/>
              <a:gd name="connsiteY44" fmla="*/ 416498 h 494050"/>
              <a:gd name="connsiteX45" fmla="*/ 331209 w 383539"/>
              <a:gd name="connsiteY45" fmla="*/ 477994 h 494050"/>
              <a:gd name="connsiteX46" fmla="*/ 275954 w 383539"/>
              <a:gd name="connsiteY46" fmla="*/ 448936 h 494050"/>
              <a:gd name="connsiteX47" fmla="*/ 269908 w 383539"/>
              <a:gd name="connsiteY47" fmla="*/ 448936 h 494050"/>
              <a:gd name="connsiteX48" fmla="*/ 214652 w 383539"/>
              <a:gd name="connsiteY48" fmla="*/ 477994 h 494050"/>
              <a:gd name="connsiteX49" fmla="*/ 225183 w 383539"/>
              <a:gd name="connsiteY49" fmla="*/ 416498 h 494050"/>
              <a:gd name="connsiteX50" fmla="*/ 223298 w 383539"/>
              <a:gd name="connsiteY50" fmla="*/ 410712 h 494050"/>
              <a:gd name="connsiteX51" fmla="*/ 178638 w 383539"/>
              <a:gd name="connsiteY51" fmla="*/ 367158 h 494050"/>
              <a:gd name="connsiteX52" fmla="*/ 240395 w 383539"/>
              <a:gd name="connsiteY52" fmla="*/ 358187 h 494050"/>
              <a:gd name="connsiteX53" fmla="*/ 245270 w 383539"/>
              <a:gd name="connsiteY53" fmla="*/ 354611 h 494050"/>
              <a:gd name="connsiteX54" fmla="*/ 272898 w 383539"/>
              <a:gd name="connsiteY54" fmla="*/ 298641 h 494050"/>
              <a:gd name="connsiteX55" fmla="*/ 300526 w 383539"/>
              <a:gd name="connsiteY55" fmla="*/ 354611 h 494050"/>
              <a:gd name="connsiteX56" fmla="*/ 305401 w 383539"/>
              <a:gd name="connsiteY56" fmla="*/ 358187 h 494050"/>
              <a:gd name="connsiteX57" fmla="*/ 367158 w 383539"/>
              <a:gd name="connsiteY57" fmla="*/ 367158 h 494050"/>
              <a:gd name="connsiteX58" fmla="*/ 322563 w 383539"/>
              <a:gd name="connsiteY58" fmla="*/ 410712 h 4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83539" h="494050">
                <a:moveTo>
                  <a:pt x="130858" y="200481"/>
                </a:moveTo>
                <a:cubicBezTo>
                  <a:pt x="186114" y="200481"/>
                  <a:pt x="231099" y="155496"/>
                  <a:pt x="231099" y="100240"/>
                </a:cubicBezTo>
                <a:cubicBezTo>
                  <a:pt x="231099" y="44985"/>
                  <a:pt x="186114" y="0"/>
                  <a:pt x="130858" y="0"/>
                </a:cubicBezTo>
                <a:cubicBezTo>
                  <a:pt x="75603" y="0"/>
                  <a:pt x="30619" y="44985"/>
                  <a:pt x="30619" y="100240"/>
                </a:cubicBezTo>
                <a:cubicBezTo>
                  <a:pt x="30619" y="155496"/>
                  <a:pt x="75603" y="200481"/>
                  <a:pt x="130858" y="200481"/>
                </a:cubicBezTo>
                <a:close/>
                <a:moveTo>
                  <a:pt x="130858" y="13001"/>
                </a:moveTo>
                <a:cubicBezTo>
                  <a:pt x="178964" y="13001"/>
                  <a:pt x="218098" y="52135"/>
                  <a:pt x="218098" y="100240"/>
                </a:cubicBezTo>
                <a:cubicBezTo>
                  <a:pt x="218098" y="148345"/>
                  <a:pt x="178964" y="187479"/>
                  <a:pt x="130858" y="187479"/>
                </a:cubicBezTo>
                <a:cubicBezTo>
                  <a:pt x="82753" y="187479"/>
                  <a:pt x="43620" y="148345"/>
                  <a:pt x="43620" y="100240"/>
                </a:cubicBezTo>
                <a:cubicBezTo>
                  <a:pt x="43685" y="52135"/>
                  <a:pt x="82753" y="13001"/>
                  <a:pt x="130858" y="13001"/>
                </a:cubicBezTo>
                <a:close/>
                <a:moveTo>
                  <a:pt x="387440" y="360592"/>
                </a:moveTo>
                <a:cubicBezTo>
                  <a:pt x="386660" y="358252"/>
                  <a:pt x="384645" y="356497"/>
                  <a:pt x="382174" y="356172"/>
                </a:cubicBezTo>
                <a:lnTo>
                  <a:pt x="310797" y="345770"/>
                </a:lnTo>
                <a:lnTo>
                  <a:pt x="278879" y="281089"/>
                </a:lnTo>
                <a:cubicBezTo>
                  <a:pt x="276669" y="276668"/>
                  <a:pt x="269388" y="276668"/>
                  <a:pt x="267242" y="281089"/>
                </a:cubicBezTo>
                <a:lnTo>
                  <a:pt x="243775" y="328674"/>
                </a:lnTo>
                <a:cubicBezTo>
                  <a:pt x="223688" y="270558"/>
                  <a:pt x="183709" y="208996"/>
                  <a:pt x="130924" y="208996"/>
                </a:cubicBezTo>
                <a:cubicBezTo>
                  <a:pt x="58376" y="208996"/>
                  <a:pt x="0" y="330884"/>
                  <a:pt x="0" y="431774"/>
                </a:cubicBezTo>
                <a:lnTo>
                  <a:pt x="0" y="438275"/>
                </a:lnTo>
                <a:lnTo>
                  <a:pt x="208412" y="438275"/>
                </a:lnTo>
                <a:lnTo>
                  <a:pt x="199765" y="488785"/>
                </a:lnTo>
                <a:cubicBezTo>
                  <a:pt x="199376" y="491255"/>
                  <a:pt x="200351" y="493661"/>
                  <a:pt x="202366" y="495156"/>
                </a:cubicBezTo>
                <a:cubicBezTo>
                  <a:pt x="204381" y="496586"/>
                  <a:pt x="207046" y="496781"/>
                  <a:pt x="209192" y="495676"/>
                </a:cubicBezTo>
                <a:lnTo>
                  <a:pt x="273093" y="462067"/>
                </a:lnTo>
                <a:lnTo>
                  <a:pt x="336930" y="495676"/>
                </a:lnTo>
                <a:cubicBezTo>
                  <a:pt x="337905" y="496196"/>
                  <a:pt x="338945" y="496391"/>
                  <a:pt x="339985" y="496391"/>
                </a:cubicBezTo>
                <a:cubicBezTo>
                  <a:pt x="341350" y="496391"/>
                  <a:pt x="342651" y="496001"/>
                  <a:pt x="343820" y="495156"/>
                </a:cubicBezTo>
                <a:cubicBezTo>
                  <a:pt x="345836" y="493726"/>
                  <a:pt x="346810" y="491255"/>
                  <a:pt x="346421" y="488785"/>
                </a:cubicBezTo>
                <a:lnTo>
                  <a:pt x="334199" y="417668"/>
                </a:lnTo>
                <a:lnTo>
                  <a:pt x="385879" y="367288"/>
                </a:lnTo>
                <a:cubicBezTo>
                  <a:pt x="387570" y="365533"/>
                  <a:pt x="388155" y="362932"/>
                  <a:pt x="387440" y="360592"/>
                </a:cubicBezTo>
                <a:close/>
                <a:moveTo>
                  <a:pt x="209581" y="431254"/>
                </a:moveTo>
                <a:lnTo>
                  <a:pt x="209581" y="425274"/>
                </a:lnTo>
                <a:lnTo>
                  <a:pt x="13066" y="425274"/>
                </a:lnTo>
                <a:cubicBezTo>
                  <a:pt x="15472" y="332119"/>
                  <a:pt x="68843" y="221998"/>
                  <a:pt x="130924" y="221998"/>
                </a:cubicBezTo>
                <a:cubicBezTo>
                  <a:pt x="169082" y="221998"/>
                  <a:pt x="208671" y="266007"/>
                  <a:pt x="231879" y="334134"/>
                </a:cubicBezTo>
                <a:lnTo>
                  <a:pt x="242930" y="330364"/>
                </a:lnTo>
                <a:lnTo>
                  <a:pt x="235260" y="345836"/>
                </a:lnTo>
                <a:lnTo>
                  <a:pt x="163817" y="356237"/>
                </a:lnTo>
                <a:cubicBezTo>
                  <a:pt x="161347" y="356562"/>
                  <a:pt x="159331" y="358317"/>
                  <a:pt x="158551" y="360657"/>
                </a:cubicBezTo>
                <a:cubicBezTo>
                  <a:pt x="157771" y="362997"/>
                  <a:pt x="158421" y="365598"/>
                  <a:pt x="160177" y="367353"/>
                </a:cubicBezTo>
                <a:lnTo>
                  <a:pt x="211857" y="417733"/>
                </a:lnTo>
                <a:lnTo>
                  <a:pt x="209581" y="431254"/>
                </a:lnTo>
                <a:close/>
                <a:moveTo>
                  <a:pt x="322563" y="410712"/>
                </a:moveTo>
                <a:cubicBezTo>
                  <a:pt x="321003" y="412207"/>
                  <a:pt x="320353" y="414353"/>
                  <a:pt x="320678" y="416498"/>
                </a:cubicBezTo>
                <a:lnTo>
                  <a:pt x="331209" y="477994"/>
                </a:lnTo>
                <a:lnTo>
                  <a:pt x="275954" y="448936"/>
                </a:lnTo>
                <a:cubicBezTo>
                  <a:pt x="274068" y="447961"/>
                  <a:pt x="271793" y="447961"/>
                  <a:pt x="269908" y="448936"/>
                </a:cubicBezTo>
                <a:lnTo>
                  <a:pt x="214652" y="477994"/>
                </a:lnTo>
                <a:lnTo>
                  <a:pt x="225183" y="416498"/>
                </a:lnTo>
                <a:cubicBezTo>
                  <a:pt x="225574" y="414417"/>
                  <a:pt x="224859" y="412207"/>
                  <a:pt x="223298" y="410712"/>
                </a:cubicBezTo>
                <a:lnTo>
                  <a:pt x="178638" y="367158"/>
                </a:lnTo>
                <a:lnTo>
                  <a:pt x="240395" y="358187"/>
                </a:lnTo>
                <a:cubicBezTo>
                  <a:pt x="242540" y="357862"/>
                  <a:pt x="244361" y="356562"/>
                  <a:pt x="245270" y="354611"/>
                </a:cubicBezTo>
                <a:lnTo>
                  <a:pt x="272898" y="298641"/>
                </a:lnTo>
                <a:lnTo>
                  <a:pt x="300526" y="354611"/>
                </a:lnTo>
                <a:cubicBezTo>
                  <a:pt x="301501" y="356562"/>
                  <a:pt x="303321" y="357862"/>
                  <a:pt x="305401" y="358187"/>
                </a:cubicBezTo>
                <a:lnTo>
                  <a:pt x="367158" y="367158"/>
                </a:lnTo>
                <a:lnTo>
                  <a:pt x="322563" y="410712"/>
                </a:lnTo>
                <a:close/>
              </a:path>
            </a:pathLst>
          </a:custGeom>
          <a:solidFill>
            <a:srgbClr val="F1D01B"/>
          </a:solidFill>
          <a:ln w="6497" cap="flat">
            <a:noFill/>
            <a:prstDash val="solid"/>
            <a:miter/>
          </a:ln>
        </p:spPr>
        <p:txBody>
          <a:bodyPr rtlCol="0" anchor="ctr"/>
          <a:lstStyle/>
          <a:p>
            <a:endParaRPr lang="es-CL"/>
          </a:p>
        </p:txBody>
      </p:sp>
      <p:sp>
        <p:nvSpPr>
          <p:cNvPr id="13" name="Título 1">
            <a:extLst>
              <a:ext uri="{FF2B5EF4-FFF2-40B4-BE49-F238E27FC236}">
                <a16:creationId xmlns:a16="http://schemas.microsoft.com/office/drawing/2014/main" id="{49A94B33-2B12-9A1E-8A01-C523EC8A6F9B}"/>
              </a:ext>
            </a:extLst>
          </p:cNvPr>
          <p:cNvSpPr txBox="1">
            <a:spLocks/>
          </p:cNvSpPr>
          <p:nvPr/>
        </p:nvSpPr>
        <p:spPr>
          <a:xfrm>
            <a:off x="389319" y="2747235"/>
            <a:ext cx="3145089" cy="4525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CL" sz="2000" b="1" i="1" dirty="0">
                <a:solidFill>
                  <a:srgbClr val="221E7C"/>
                </a:solidFill>
                <a:latin typeface="+mn-lt"/>
              </a:rPr>
              <a:t>Admisibilidad</a:t>
            </a:r>
          </a:p>
        </p:txBody>
      </p:sp>
      <p:sp>
        <p:nvSpPr>
          <p:cNvPr id="14" name="Flecha: a la derecha 13">
            <a:extLst>
              <a:ext uri="{FF2B5EF4-FFF2-40B4-BE49-F238E27FC236}">
                <a16:creationId xmlns:a16="http://schemas.microsoft.com/office/drawing/2014/main" id="{6FEA967A-1AB1-98AC-878E-635EE0AD5013}"/>
              </a:ext>
            </a:extLst>
          </p:cNvPr>
          <p:cNvSpPr/>
          <p:nvPr/>
        </p:nvSpPr>
        <p:spPr>
          <a:xfrm>
            <a:off x="4728134" y="4456077"/>
            <a:ext cx="1238250" cy="447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9" name="Imagen 18" descr="Logotipo&#10;&#10;Descripción generada automáticamente">
            <a:extLst>
              <a:ext uri="{FF2B5EF4-FFF2-40B4-BE49-F238E27FC236}">
                <a16:creationId xmlns:a16="http://schemas.microsoft.com/office/drawing/2014/main" id="{E5434B5D-E495-9523-0AF3-2C3BFBF54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pic>
        <p:nvPicPr>
          <p:cNvPr id="15" name="Imagen 14">
            <a:extLst>
              <a:ext uri="{FF2B5EF4-FFF2-40B4-BE49-F238E27FC236}">
                <a16:creationId xmlns:a16="http://schemas.microsoft.com/office/drawing/2014/main" id="{FF0C2F80-9B51-21EE-C7AC-C065EB31FD12}"/>
              </a:ext>
            </a:extLst>
          </p:cNvPr>
          <p:cNvPicPr>
            <a:picLocks noChangeAspect="1"/>
          </p:cNvPicPr>
          <p:nvPr/>
        </p:nvPicPr>
        <p:blipFill>
          <a:blip r:embed="rId5"/>
          <a:stretch>
            <a:fillRect/>
          </a:stretch>
        </p:blipFill>
        <p:spPr>
          <a:xfrm>
            <a:off x="6285889" y="3199773"/>
            <a:ext cx="6005080" cy="3407959"/>
          </a:xfrm>
          <a:prstGeom prst="rect">
            <a:avLst/>
          </a:prstGeom>
        </p:spPr>
      </p:pic>
    </p:spTree>
    <p:extLst>
      <p:ext uri="{BB962C8B-B14F-4D97-AF65-F5344CB8AC3E}">
        <p14:creationId xmlns:p14="http://schemas.microsoft.com/office/powerpoint/2010/main" val="3693065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n 25" descr="Patrón de fondo&#10;&#10;Descripción generada automáticamente">
            <a:extLst>
              <a:ext uri="{FF2B5EF4-FFF2-40B4-BE49-F238E27FC236}">
                <a16:creationId xmlns:a16="http://schemas.microsoft.com/office/drawing/2014/main" id="{976F21E5-E2A7-DD04-CFAA-A5DC6D055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ángulo 51">
            <a:extLst>
              <a:ext uri="{FF2B5EF4-FFF2-40B4-BE49-F238E27FC236}">
                <a16:creationId xmlns:a16="http://schemas.microsoft.com/office/drawing/2014/main" id="{D89F3330-5705-8E3A-5191-6D943621E1A9}"/>
              </a:ext>
            </a:extLst>
          </p:cNvPr>
          <p:cNvSpPr/>
          <p:nvPr/>
        </p:nvSpPr>
        <p:spPr>
          <a:xfrm>
            <a:off x="3471863" y="373063"/>
            <a:ext cx="5383212" cy="401637"/>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solidFill>
                <a:srgbClr val="FB7C74"/>
              </a:solidFill>
            </a:endParaRPr>
          </a:p>
        </p:txBody>
      </p:sp>
      <p:sp>
        <p:nvSpPr>
          <p:cNvPr id="51" name="Título 1">
            <a:extLst>
              <a:ext uri="{FF2B5EF4-FFF2-40B4-BE49-F238E27FC236}">
                <a16:creationId xmlns:a16="http://schemas.microsoft.com/office/drawing/2014/main" id="{F582784A-EA41-CC16-F5B6-68B03283EA0D}"/>
              </a:ext>
            </a:extLst>
          </p:cNvPr>
          <p:cNvSpPr>
            <a:spLocks noGrp="1"/>
          </p:cNvSpPr>
          <p:nvPr>
            <p:ph type="ctrTitle"/>
          </p:nvPr>
        </p:nvSpPr>
        <p:spPr>
          <a:xfrm>
            <a:off x="3471863" y="-90488"/>
            <a:ext cx="5268912" cy="946151"/>
          </a:xfrm>
        </p:spPr>
        <p:txBody>
          <a:bodyPr rtlCol="0">
            <a:normAutofit/>
          </a:bodyPr>
          <a:lstStyle/>
          <a:p>
            <a:pPr eaLnBrk="1" fontAlgn="auto" hangingPunct="1">
              <a:lnSpc>
                <a:spcPct val="100000"/>
              </a:lnSpc>
              <a:spcAft>
                <a:spcPts val="0"/>
              </a:spcAft>
              <a:defRPr/>
            </a:pPr>
            <a:r>
              <a:rPr lang="es-419" sz="3200" b="1" i="1" dirty="0">
                <a:solidFill>
                  <a:schemeClr val="bg1"/>
                </a:solidFill>
                <a:latin typeface="+mn-lt"/>
              </a:rPr>
              <a:t>FECHAS CONVOCATORIA</a:t>
            </a:r>
            <a:endParaRPr lang="es-CL" sz="3200" b="1" i="1" dirty="0">
              <a:solidFill>
                <a:schemeClr val="bg1"/>
              </a:solidFill>
              <a:latin typeface="+mn-lt"/>
            </a:endParaRPr>
          </a:p>
        </p:txBody>
      </p:sp>
      <p:sp>
        <p:nvSpPr>
          <p:cNvPr id="10" name="Rectángulo 9">
            <a:extLst>
              <a:ext uri="{FF2B5EF4-FFF2-40B4-BE49-F238E27FC236}">
                <a16:creationId xmlns:a16="http://schemas.microsoft.com/office/drawing/2014/main" id="{2325FF30-480B-54A1-61A9-05BE1AD5891B}"/>
              </a:ext>
            </a:extLst>
          </p:cNvPr>
          <p:cNvSpPr/>
          <p:nvPr/>
        </p:nvSpPr>
        <p:spPr>
          <a:xfrm>
            <a:off x="3123518" y="778352"/>
            <a:ext cx="6156960" cy="401637"/>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sz="3200" b="1" i="1">
                <a:solidFill>
                  <a:schemeClr val="bg1"/>
                </a:solidFill>
                <a:ea typeface="+mj-ea"/>
                <a:cs typeface="+mj-cs"/>
              </a:rPr>
              <a:t>SEMILLA INICIA </a:t>
            </a:r>
            <a:r>
              <a:rPr lang="es-MX" sz="3200" b="1" i="1" dirty="0">
                <a:solidFill>
                  <a:schemeClr val="bg1"/>
                </a:solidFill>
                <a:ea typeface="+mj-ea"/>
                <a:cs typeface="+mj-cs"/>
              </a:rPr>
              <a:t>MUJERES</a:t>
            </a:r>
            <a:endParaRPr lang="es-CL" sz="3200" b="1" i="1" dirty="0">
              <a:solidFill>
                <a:schemeClr val="bg1"/>
              </a:solidFill>
              <a:ea typeface="+mj-ea"/>
              <a:cs typeface="+mj-cs"/>
            </a:endParaRPr>
          </a:p>
        </p:txBody>
      </p:sp>
      <p:sp>
        <p:nvSpPr>
          <p:cNvPr id="2" name="CuadroTexto 1">
            <a:extLst>
              <a:ext uri="{FF2B5EF4-FFF2-40B4-BE49-F238E27FC236}">
                <a16:creationId xmlns:a16="http://schemas.microsoft.com/office/drawing/2014/main" id="{E2D39F38-8B7A-00A2-624E-CAAED513D0A2}"/>
              </a:ext>
            </a:extLst>
          </p:cNvPr>
          <p:cNvSpPr txBox="1"/>
          <p:nvPr/>
        </p:nvSpPr>
        <p:spPr>
          <a:xfrm>
            <a:off x="1216404" y="2551837"/>
            <a:ext cx="5377343" cy="2800767"/>
          </a:xfrm>
          <a:prstGeom prst="rect">
            <a:avLst/>
          </a:prstGeom>
          <a:noFill/>
        </p:spPr>
        <p:txBody>
          <a:bodyPr wrap="square" rtlCol="0">
            <a:spAutoFit/>
          </a:bodyPr>
          <a:lstStyle/>
          <a:p>
            <a:r>
              <a:rPr lang="es-MX" sz="3600" b="1" dirty="0"/>
              <a:t>POSTULACION</a:t>
            </a:r>
          </a:p>
          <a:p>
            <a:endParaRPr lang="es-MX" sz="2800" dirty="0"/>
          </a:p>
          <a:p>
            <a:r>
              <a:rPr lang="es-MX" sz="2800" dirty="0"/>
              <a:t>INICIO	 :  11/04/2024</a:t>
            </a:r>
          </a:p>
          <a:p>
            <a:endParaRPr lang="es-MX" sz="2800" dirty="0"/>
          </a:p>
          <a:p>
            <a:r>
              <a:rPr lang="es-MX" sz="2800" dirty="0"/>
              <a:t>TERMINO       : 15/05/2024		 </a:t>
            </a:r>
            <a:endParaRPr lang="es-CL" sz="2800" dirty="0"/>
          </a:p>
        </p:txBody>
      </p:sp>
      <p:pic>
        <p:nvPicPr>
          <p:cNvPr id="4" name="Imagen 3">
            <a:extLst>
              <a:ext uri="{FF2B5EF4-FFF2-40B4-BE49-F238E27FC236}">
                <a16:creationId xmlns:a16="http://schemas.microsoft.com/office/drawing/2014/main" id="{360A8662-9D60-2D65-BF30-CC8B49350945}"/>
              </a:ext>
            </a:extLst>
          </p:cNvPr>
          <p:cNvPicPr>
            <a:picLocks noChangeAspect="1"/>
          </p:cNvPicPr>
          <p:nvPr/>
        </p:nvPicPr>
        <p:blipFill>
          <a:blip r:embed="rId4"/>
          <a:stretch>
            <a:fillRect/>
          </a:stretch>
        </p:blipFill>
        <p:spPr>
          <a:xfrm>
            <a:off x="7306549" y="3008868"/>
            <a:ext cx="3333750" cy="1371600"/>
          </a:xfrm>
          <a:prstGeom prst="rect">
            <a:avLst/>
          </a:prstGeom>
        </p:spPr>
      </p:pic>
      <p:pic>
        <p:nvPicPr>
          <p:cNvPr id="5" name="Imagen 4" descr="Logotipo&#10;&#10;Descripción generada automáticamente">
            <a:extLst>
              <a:ext uri="{FF2B5EF4-FFF2-40B4-BE49-F238E27FC236}">
                <a16:creationId xmlns:a16="http://schemas.microsoft.com/office/drawing/2014/main" id="{9C778BD8-B3C6-9CDC-CE78-32B422482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38" y="209860"/>
            <a:ext cx="1954635" cy="1099482"/>
          </a:xfrm>
          <a:prstGeom prst="rect">
            <a:avLst/>
          </a:prstGeom>
        </p:spPr>
      </p:pic>
    </p:spTree>
    <p:extLst>
      <p:ext uri="{BB962C8B-B14F-4D97-AF65-F5344CB8AC3E}">
        <p14:creationId xmlns:p14="http://schemas.microsoft.com/office/powerpoint/2010/main" val="3185766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22" descr="Patrón de fondo&#10;&#10;Descripción generada automáticamente">
            <a:extLst>
              <a:ext uri="{FF2B5EF4-FFF2-40B4-BE49-F238E27FC236}">
                <a16:creationId xmlns:a16="http://schemas.microsoft.com/office/drawing/2014/main" id="{3BD5D0BD-9832-2D6A-D9BD-C23C5DE71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12">
            <a:extLst>
              <a:ext uri="{FF2B5EF4-FFF2-40B4-BE49-F238E27FC236}">
                <a16:creationId xmlns:a16="http://schemas.microsoft.com/office/drawing/2014/main" id="{0F44ECE9-8BD6-BB9B-BEAD-F6FD8D49CA1E}"/>
              </a:ext>
            </a:extLst>
          </p:cNvPr>
          <p:cNvSpPr/>
          <p:nvPr/>
        </p:nvSpPr>
        <p:spPr>
          <a:xfrm>
            <a:off x="586647" y="1959428"/>
            <a:ext cx="2341881"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pic>
        <p:nvPicPr>
          <p:cNvPr id="3" name="Imagen 2" descr="Una persona sosteniendo una laptop&#10;&#10;Descripción generada automáticamente con confianza baja">
            <a:extLst>
              <a:ext uri="{FF2B5EF4-FFF2-40B4-BE49-F238E27FC236}">
                <a16:creationId xmlns:a16="http://schemas.microsoft.com/office/drawing/2014/main" id="{A9E46741-E1AC-4CF0-F4BE-10A8D4669C8F}"/>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857750" y="0"/>
            <a:ext cx="7334250" cy="6858000"/>
          </a:xfrm>
          <a:prstGeom prst="rect">
            <a:avLst/>
          </a:prstGeom>
        </p:spPr>
      </p:pic>
      <p:sp>
        <p:nvSpPr>
          <p:cNvPr id="5" name="Rectángulo 4">
            <a:extLst>
              <a:ext uri="{FF2B5EF4-FFF2-40B4-BE49-F238E27FC236}">
                <a16:creationId xmlns:a16="http://schemas.microsoft.com/office/drawing/2014/main" id="{6BD80BF3-0E71-5E05-7A92-FC3052DE3EBE}"/>
              </a:ext>
            </a:extLst>
          </p:cNvPr>
          <p:cNvSpPr/>
          <p:nvPr/>
        </p:nvSpPr>
        <p:spPr>
          <a:xfrm>
            <a:off x="586648" y="1505402"/>
            <a:ext cx="2100490"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sp>
        <p:nvSpPr>
          <p:cNvPr id="2" name="Título 1">
            <a:extLst>
              <a:ext uri="{FF2B5EF4-FFF2-40B4-BE49-F238E27FC236}">
                <a16:creationId xmlns:a16="http://schemas.microsoft.com/office/drawing/2014/main" id="{9208DFC3-BF55-71C0-1830-C64E580D6CDE}"/>
              </a:ext>
            </a:extLst>
          </p:cNvPr>
          <p:cNvSpPr>
            <a:spLocks noGrp="1"/>
          </p:cNvSpPr>
          <p:nvPr>
            <p:ph type="ctrTitle"/>
          </p:nvPr>
        </p:nvSpPr>
        <p:spPr>
          <a:xfrm>
            <a:off x="558073" y="1628502"/>
            <a:ext cx="2100490" cy="784952"/>
          </a:xfrm>
        </p:spPr>
        <p:txBody>
          <a:bodyPr rtlCol="0">
            <a:normAutofit fontScale="90000"/>
          </a:bodyPr>
          <a:lstStyle/>
          <a:p>
            <a:pPr algn="l" eaLnBrk="1" fontAlgn="auto" hangingPunct="1">
              <a:lnSpc>
                <a:spcPct val="100000"/>
              </a:lnSpc>
              <a:spcAft>
                <a:spcPts val="0"/>
              </a:spcAft>
              <a:defRPr/>
            </a:pPr>
            <a:r>
              <a:rPr lang="es-CL" sz="2800" b="1" i="1" dirty="0">
                <a:solidFill>
                  <a:schemeClr val="bg1"/>
                </a:solidFill>
                <a:latin typeface="+mn-lt"/>
              </a:rPr>
              <a:t>FORMULARIO</a:t>
            </a:r>
            <a:br>
              <a:rPr lang="es-CL" sz="2800" b="1" i="1" dirty="0">
                <a:solidFill>
                  <a:schemeClr val="bg1"/>
                </a:solidFill>
                <a:latin typeface="+mn-lt"/>
              </a:rPr>
            </a:br>
            <a:r>
              <a:rPr lang="es-CL" sz="2800" b="1" i="1" dirty="0">
                <a:solidFill>
                  <a:schemeClr val="bg1"/>
                </a:solidFill>
                <a:latin typeface="+mn-lt"/>
              </a:rPr>
              <a:t>POSTULACIÓN</a:t>
            </a:r>
          </a:p>
        </p:txBody>
      </p:sp>
      <p:pic>
        <p:nvPicPr>
          <p:cNvPr id="4" name="Imagen 3" descr="Logotipo&#10;&#10;Descripción generada automáticamente">
            <a:extLst>
              <a:ext uri="{FF2B5EF4-FFF2-40B4-BE49-F238E27FC236}">
                <a16:creationId xmlns:a16="http://schemas.microsoft.com/office/drawing/2014/main" id="{432620F7-CFB9-F8BB-E3AA-925155BAA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78170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2" descr="Patrón de fondo&#10;&#10;Descripción generada automáticamente">
            <a:extLst>
              <a:ext uri="{FF2B5EF4-FFF2-40B4-BE49-F238E27FC236}">
                <a16:creationId xmlns:a16="http://schemas.microsoft.com/office/drawing/2014/main" id="{B19B9A7C-27AB-DB33-A00B-70FBAE66C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D5ACA54-F4BE-F979-9B17-D57A03911882}"/>
              </a:ext>
            </a:extLst>
          </p:cNvPr>
          <p:cNvSpPr/>
          <p:nvPr/>
        </p:nvSpPr>
        <p:spPr>
          <a:xfrm>
            <a:off x="2797522" y="2848149"/>
            <a:ext cx="6428588" cy="580851"/>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sp>
        <p:nvSpPr>
          <p:cNvPr id="6" name="Título 1">
            <a:extLst>
              <a:ext uri="{FF2B5EF4-FFF2-40B4-BE49-F238E27FC236}">
                <a16:creationId xmlns:a16="http://schemas.microsoft.com/office/drawing/2014/main" id="{198CB026-4C16-A54A-E719-28F8CB201AF4}"/>
              </a:ext>
            </a:extLst>
          </p:cNvPr>
          <p:cNvSpPr txBox="1">
            <a:spLocks/>
          </p:cNvSpPr>
          <p:nvPr/>
        </p:nvSpPr>
        <p:spPr bwMode="auto">
          <a:xfrm>
            <a:off x="3539928" y="2606674"/>
            <a:ext cx="496728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lnSpc>
                <a:spcPct val="100000"/>
              </a:lnSpc>
              <a:spcAft>
                <a:spcPts val="0"/>
              </a:spcAft>
              <a:defRPr/>
            </a:pPr>
            <a:r>
              <a:rPr lang="es-CL" sz="3200" b="1" i="1" dirty="0">
                <a:solidFill>
                  <a:schemeClr val="bg1"/>
                </a:solidFill>
                <a:latin typeface="+mn-lt"/>
              </a:rPr>
              <a:t>VIDEOS</a:t>
            </a:r>
          </a:p>
        </p:txBody>
      </p:sp>
      <p:pic>
        <p:nvPicPr>
          <p:cNvPr id="3" name="Imagen 2" descr="Logotipo&#10;&#10;Descripción generada automáticamente">
            <a:extLst>
              <a:ext uri="{FF2B5EF4-FFF2-40B4-BE49-F238E27FC236}">
                <a16:creationId xmlns:a16="http://schemas.microsoft.com/office/drawing/2014/main" id="{F9D2DA36-982E-1D16-B74F-BFE028CEF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3172017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25C6B-A9BE-E6B5-F7BC-25F730B5CDCE}"/>
              </a:ext>
            </a:extLst>
          </p:cNvPr>
          <p:cNvSpPr>
            <a:spLocks noGrp="1"/>
          </p:cNvSpPr>
          <p:nvPr>
            <p:ph type="title"/>
          </p:nvPr>
        </p:nvSpPr>
        <p:spPr/>
        <p:txBody>
          <a:bodyPr/>
          <a:lstStyle/>
          <a:p>
            <a:endParaRPr lang="es-CL"/>
          </a:p>
        </p:txBody>
      </p:sp>
      <p:pic>
        <p:nvPicPr>
          <p:cNvPr id="4" name="WhatsApp Video 2024-04-17 at 12.59.46">
            <a:hlinkClick r:id="" action="ppaction://media"/>
            <a:extLst>
              <a:ext uri="{FF2B5EF4-FFF2-40B4-BE49-F238E27FC236}">
                <a16:creationId xmlns:a16="http://schemas.microsoft.com/office/drawing/2014/main" id="{FBDB632F-307C-0E9E-5B39-6B4FD8B56E8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204" y="0"/>
            <a:ext cx="12129686" cy="6834086"/>
          </a:xfrm>
        </p:spPr>
      </p:pic>
    </p:spTree>
    <p:extLst>
      <p:ext uri="{BB962C8B-B14F-4D97-AF65-F5344CB8AC3E}">
        <p14:creationId xmlns:p14="http://schemas.microsoft.com/office/powerpoint/2010/main" val="320127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5ACA54-F4BE-F979-9B17-D57A03911882}"/>
              </a:ext>
            </a:extLst>
          </p:cNvPr>
          <p:cNvSpPr/>
          <p:nvPr/>
        </p:nvSpPr>
        <p:spPr>
          <a:xfrm>
            <a:off x="584200" y="1906588"/>
            <a:ext cx="4760913"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sp>
        <p:nvSpPr>
          <p:cNvPr id="5" name="Rectángulo 4">
            <a:extLst>
              <a:ext uri="{FF2B5EF4-FFF2-40B4-BE49-F238E27FC236}">
                <a16:creationId xmlns:a16="http://schemas.microsoft.com/office/drawing/2014/main" id="{B3E6CF2D-DBA0-BD29-DBD7-BC5782BFF36F}"/>
              </a:ext>
            </a:extLst>
          </p:cNvPr>
          <p:cNvSpPr/>
          <p:nvPr/>
        </p:nvSpPr>
        <p:spPr>
          <a:xfrm>
            <a:off x="584200" y="1468438"/>
            <a:ext cx="4438650"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sp>
        <p:nvSpPr>
          <p:cNvPr id="6" name="Título 1">
            <a:extLst>
              <a:ext uri="{FF2B5EF4-FFF2-40B4-BE49-F238E27FC236}">
                <a16:creationId xmlns:a16="http://schemas.microsoft.com/office/drawing/2014/main" id="{198CB026-4C16-A54A-E719-28F8CB201AF4}"/>
              </a:ext>
            </a:extLst>
          </p:cNvPr>
          <p:cNvSpPr txBox="1">
            <a:spLocks/>
          </p:cNvSpPr>
          <p:nvPr/>
        </p:nvSpPr>
        <p:spPr bwMode="auto">
          <a:xfrm>
            <a:off x="693692" y="1397794"/>
            <a:ext cx="4967288"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OFERTA FINANCIAMIENTO</a:t>
            </a:r>
            <a:br>
              <a:rPr lang="es-CL" sz="2800" b="1" i="1" dirty="0">
                <a:solidFill>
                  <a:schemeClr val="bg1"/>
                </a:solidFill>
                <a:latin typeface="+mn-lt"/>
              </a:rPr>
            </a:br>
            <a:r>
              <a:rPr lang="es-CL" sz="2800" b="1" i="1" dirty="0">
                <a:solidFill>
                  <a:schemeClr val="bg1"/>
                </a:solidFill>
                <a:latin typeface="+mn-lt"/>
              </a:rPr>
              <a:t>EMPRENDIMIENTO - CORFO</a:t>
            </a:r>
          </a:p>
        </p:txBody>
      </p:sp>
      <p:sp>
        <p:nvSpPr>
          <p:cNvPr id="7" name="Rectángulo: esquinas redondeadas 6">
            <a:extLst>
              <a:ext uri="{FF2B5EF4-FFF2-40B4-BE49-F238E27FC236}">
                <a16:creationId xmlns:a16="http://schemas.microsoft.com/office/drawing/2014/main" id="{7CD1B2BF-418C-7C21-0EF2-DF6D86509D41}"/>
              </a:ext>
            </a:extLst>
          </p:cNvPr>
          <p:cNvSpPr/>
          <p:nvPr/>
        </p:nvSpPr>
        <p:spPr>
          <a:xfrm>
            <a:off x="1592263" y="4857750"/>
            <a:ext cx="2530475" cy="1049338"/>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800" b="1" dirty="0"/>
              <a:t>SEMILLA </a:t>
            </a:r>
          </a:p>
          <a:p>
            <a:pPr algn="ctr">
              <a:defRPr/>
            </a:pPr>
            <a:r>
              <a:rPr lang="es-MX" sz="2800" b="1" dirty="0"/>
              <a:t>INICIA</a:t>
            </a:r>
            <a:endParaRPr lang="es-CL" sz="2800" b="1" dirty="0"/>
          </a:p>
        </p:txBody>
      </p:sp>
      <p:sp>
        <p:nvSpPr>
          <p:cNvPr id="8" name="Rectángulo: esquinas redondeadas 7">
            <a:extLst>
              <a:ext uri="{FF2B5EF4-FFF2-40B4-BE49-F238E27FC236}">
                <a16:creationId xmlns:a16="http://schemas.microsoft.com/office/drawing/2014/main" id="{EDFCE131-1835-0888-1787-F45DA5A10874}"/>
              </a:ext>
            </a:extLst>
          </p:cNvPr>
          <p:cNvSpPr/>
          <p:nvPr/>
        </p:nvSpPr>
        <p:spPr>
          <a:xfrm>
            <a:off x="4741863" y="3683000"/>
            <a:ext cx="2528887" cy="1049338"/>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800" b="1" dirty="0"/>
              <a:t>SEMILLA EXPANDE</a:t>
            </a:r>
            <a:endParaRPr lang="es-CL" sz="2800" b="1" dirty="0"/>
          </a:p>
        </p:txBody>
      </p:sp>
      <p:sp>
        <p:nvSpPr>
          <p:cNvPr id="9" name="Rectángulo: esquinas redondeadas 8">
            <a:extLst>
              <a:ext uri="{FF2B5EF4-FFF2-40B4-BE49-F238E27FC236}">
                <a16:creationId xmlns:a16="http://schemas.microsoft.com/office/drawing/2014/main" id="{1B96CB4A-8AF2-1141-50E3-0D508240477D}"/>
              </a:ext>
            </a:extLst>
          </p:cNvPr>
          <p:cNvSpPr/>
          <p:nvPr/>
        </p:nvSpPr>
        <p:spPr>
          <a:xfrm>
            <a:off x="7945438" y="2460625"/>
            <a:ext cx="2636837" cy="1049338"/>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2800" b="1" dirty="0"/>
              <a:t>ESCALAMIENTO</a:t>
            </a:r>
            <a:endParaRPr lang="es-CL" sz="2800" b="1" dirty="0"/>
          </a:p>
        </p:txBody>
      </p:sp>
      <p:cxnSp>
        <p:nvCxnSpPr>
          <p:cNvPr id="10" name="Conector recto de flecha 9">
            <a:extLst>
              <a:ext uri="{FF2B5EF4-FFF2-40B4-BE49-F238E27FC236}">
                <a16:creationId xmlns:a16="http://schemas.microsoft.com/office/drawing/2014/main" id="{97789F06-3995-81FB-FB7A-7FB6522E0783}"/>
              </a:ext>
            </a:extLst>
          </p:cNvPr>
          <p:cNvCxnSpPr>
            <a:cxnSpLocks/>
          </p:cNvCxnSpPr>
          <p:nvPr/>
        </p:nvCxnSpPr>
        <p:spPr>
          <a:xfrm>
            <a:off x="2924175" y="4044950"/>
            <a:ext cx="1662113"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5929E14-53B4-C3A1-F1F8-95CA36DB01D0}"/>
              </a:ext>
            </a:extLst>
          </p:cNvPr>
          <p:cNvCxnSpPr>
            <a:cxnSpLocks/>
          </p:cNvCxnSpPr>
          <p:nvPr/>
        </p:nvCxnSpPr>
        <p:spPr>
          <a:xfrm>
            <a:off x="2927350" y="4044950"/>
            <a:ext cx="0" cy="7826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DC587703-4D12-4308-7CA7-89A30D98B9AB}"/>
              </a:ext>
            </a:extLst>
          </p:cNvPr>
          <p:cNvCxnSpPr>
            <a:cxnSpLocks/>
          </p:cNvCxnSpPr>
          <p:nvPr/>
        </p:nvCxnSpPr>
        <p:spPr>
          <a:xfrm>
            <a:off x="5916613" y="2841625"/>
            <a:ext cx="1876425"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C08DAC10-EE7E-E6FD-4949-589E45F3B013}"/>
              </a:ext>
            </a:extLst>
          </p:cNvPr>
          <p:cNvCxnSpPr>
            <a:cxnSpLocks/>
          </p:cNvCxnSpPr>
          <p:nvPr/>
        </p:nvCxnSpPr>
        <p:spPr>
          <a:xfrm>
            <a:off x="5905500" y="2841625"/>
            <a:ext cx="0" cy="7826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6082AE58-6D29-F7B5-6E77-A64C275EDAFF}"/>
              </a:ext>
            </a:extLst>
          </p:cNvPr>
          <p:cNvSpPr/>
          <p:nvPr/>
        </p:nvSpPr>
        <p:spPr>
          <a:xfrm>
            <a:off x="1592263" y="5949950"/>
            <a:ext cx="2530475" cy="436563"/>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accent1">
                    <a:lumMod val="50000"/>
                  </a:schemeClr>
                </a:solidFill>
              </a:rPr>
              <a:t>Solución sin ventas</a:t>
            </a:r>
            <a:endParaRPr lang="es-CL" b="1" dirty="0">
              <a:solidFill>
                <a:schemeClr val="accent1">
                  <a:lumMod val="50000"/>
                </a:schemeClr>
              </a:solidFill>
            </a:endParaRPr>
          </a:p>
        </p:txBody>
      </p:sp>
      <p:sp>
        <p:nvSpPr>
          <p:cNvPr id="15" name="Rectángulo: esquinas redondeadas 14">
            <a:extLst>
              <a:ext uri="{FF2B5EF4-FFF2-40B4-BE49-F238E27FC236}">
                <a16:creationId xmlns:a16="http://schemas.microsoft.com/office/drawing/2014/main" id="{CC9E966B-0E02-171E-8712-0DE430EEF946}"/>
              </a:ext>
            </a:extLst>
          </p:cNvPr>
          <p:cNvSpPr/>
          <p:nvPr/>
        </p:nvSpPr>
        <p:spPr>
          <a:xfrm>
            <a:off x="4741863" y="4792663"/>
            <a:ext cx="2528887" cy="58102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accent1">
                    <a:lumMod val="50000"/>
                  </a:schemeClr>
                </a:solidFill>
              </a:rPr>
              <a:t>Solución con primeras ventas</a:t>
            </a:r>
            <a:endParaRPr lang="es-CL" b="1" dirty="0">
              <a:solidFill>
                <a:schemeClr val="accent1">
                  <a:lumMod val="50000"/>
                </a:schemeClr>
              </a:solidFill>
            </a:endParaRPr>
          </a:p>
        </p:txBody>
      </p:sp>
      <p:sp>
        <p:nvSpPr>
          <p:cNvPr id="16" name="Rectángulo: esquinas redondeadas 15">
            <a:extLst>
              <a:ext uri="{FF2B5EF4-FFF2-40B4-BE49-F238E27FC236}">
                <a16:creationId xmlns:a16="http://schemas.microsoft.com/office/drawing/2014/main" id="{69C328C6-7273-4F69-02B5-99035EAC2647}"/>
              </a:ext>
            </a:extLst>
          </p:cNvPr>
          <p:cNvSpPr/>
          <p:nvPr/>
        </p:nvSpPr>
        <p:spPr>
          <a:xfrm>
            <a:off x="7945438" y="3576638"/>
            <a:ext cx="2636837" cy="58102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schemeClr val="accent1">
                    <a:lumMod val="50000"/>
                  </a:schemeClr>
                </a:solidFill>
              </a:rPr>
              <a:t>Solución con ventas mayores $60 millones</a:t>
            </a:r>
            <a:endParaRPr lang="es-CL" b="1" dirty="0">
              <a:solidFill>
                <a:schemeClr val="accent1">
                  <a:lumMod val="50000"/>
                </a:schemeClr>
              </a:solidFill>
            </a:endParaRPr>
          </a:p>
        </p:txBody>
      </p:sp>
      <p:pic>
        <p:nvPicPr>
          <p:cNvPr id="25" name="Imagen 24" descr="Logotipo&#10;&#10;Descripción generada automáticamente">
            <a:extLst>
              <a:ext uri="{FF2B5EF4-FFF2-40B4-BE49-F238E27FC236}">
                <a16:creationId xmlns:a16="http://schemas.microsoft.com/office/drawing/2014/main" id="{E278C14A-047B-2AE8-2828-16444B5A6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1672365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7C4B24-77B8-BA69-57E0-E90AB5E48E28}"/>
              </a:ext>
            </a:extLst>
          </p:cNvPr>
          <p:cNvSpPr>
            <a:spLocks noGrp="1"/>
          </p:cNvSpPr>
          <p:nvPr>
            <p:ph type="title"/>
          </p:nvPr>
        </p:nvSpPr>
        <p:spPr/>
        <p:txBody>
          <a:bodyPr/>
          <a:lstStyle/>
          <a:p>
            <a:endParaRPr lang="es-CL"/>
          </a:p>
        </p:txBody>
      </p:sp>
      <p:pic>
        <p:nvPicPr>
          <p:cNvPr id="4" name="WhatsApp Video 2024-04-17 at 12.59.25">
            <a:hlinkClick r:id="" action="ppaction://media"/>
            <a:extLst>
              <a:ext uri="{FF2B5EF4-FFF2-40B4-BE49-F238E27FC236}">
                <a16:creationId xmlns:a16="http://schemas.microsoft.com/office/drawing/2014/main" id="{7A5D4390-3F33-9851-9F95-E92959369A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456367" cy="6867358"/>
          </a:xfrm>
        </p:spPr>
      </p:pic>
    </p:spTree>
    <p:extLst>
      <p:ext uri="{BB962C8B-B14F-4D97-AF65-F5344CB8AC3E}">
        <p14:creationId xmlns:p14="http://schemas.microsoft.com/office/powerpoint/2010/main" val="342366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41D94-0C3B-A148-FE5C-2753CC305B7E}"/>
              </a:ext>
            </a:extLst>
          </p:cNvPr>
          <p:cNvSpPr>
            <a:spLocks noGrp="1"/>
          </p:cNvSpPr>
          <p:nvPr>
            <p:ph type="title"/>
          </p:nvPr>
        </p:nvSpPr>
        <p:spPr/>
        <p:txBody>
          <a:bodyPr/>
          <a:lstStyle/>
          <a:p>
            <a:endParaRPr lang="es-CL"/>
          </a:p>
        </p:txBody>
      </p:sp>
      <p:pic>
        <p:nvPicPr>
          <p:cNvPr id="4" name="WhatsApp Video 2024-04-17 at 12.58.25">
            <a:hlinkClick r:id="" action="ppaction://media"/>
            <a:extLst>
              <a:ext uri="{FF2B5EF4-FFF2-40B4-BE49-F238E27FC236}">
                <a16:creationId xmlns:a16="http://schemas.microsoft.com/office/drawing/2014/main" id="{021B41F3-95EA-7F18-FB84-FB89C7FCE4A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112" y="-109448"/>
            <a:ext cx="12124888" cy="6920622"/>
          </a:xfrm>
        </p:spPr>
      </p:pic>
    </p:spTree>
    <p:extLst>
      <p:ext uri="{BB962C8B-B14F-4D97-AF65-F5344CB8AC3E}">
        <p14:creationId xmlns:p14="http://schemas.microsoft.com/office/powerpoint/2010/main" val="147226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DEFFEB0-2ADE-1D33-EAF2-EDAAEF3D04E6}"/>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99DD1A70-A9EE-B6B3-E311-48B26544E230}"/>
              </a:ext>
            </a:extLst>
          </p:cNvPr>
          <p:cNvPicPr>
            <a:picLocks noChangeAspect="1"/>
          </p:cNvPicPr>
          <p:nvPr/>
        </p:nvPicPr>
        <p:blipFill>
          <a:blip r:embed="rId3"/>
          <a:stretch>
            <a:fillRect/>
          </a:stretch>
        </p:blipFill>
        <p:spPr>
          <a:xfrm>
            <a:off x="134796" y="6071567"/>
            <a:ext cx="2322864" cy="843974"/>
          </a:xfrm>
          <a:prstGeom prst="rect">
            <a:avLst/>
          </a:prstGeom>
        </p:spPr>
      </p:pic>
      <p:pic>
        <p:nvPicPr>
          <p:cNvPr id="6" name="Imagen 5">
            <a:extLst>
              <a:ext uri="{FF2B5EF4-FFF2-40B4-BE49-F238E27FC236}">
                <a16:creationId xmlns:a16="http://schemas.microsoft.com/office/drawing/2014/main" id="{FC92F95D-A3C6-BE46-4782-BD114C188534}"/>
              </a:ext>
            </a:extLst>
          </p:cNvPr>
          <p:cNvPicPr>
            <a:picLocks noChangeAspect="1"/>
          </p:cNvPicPr>
          <p:nvPr/>
        </p:nvPicPr>
        <p:blipFill>
          <a:blip r:embed="rId4"/>
          <a:stretch>
            <a:fillRect/>
          </a:stretch>
        </p:blipFill>
        <p:spPr>
          <a:xfrm>
            <a:off x="4674594" y="6098186"/>
            <a:ext cx="3051958" cy="790735"/>
          </a:xfrm>
          <a:prstGeom prst="rect">
            <a:avLst/>
          </a:prstGeom>
        </p:spPr>
      </p:pic>
      <p:pic>
        <p:nvPicPr>
          <p:cNvPr id="7" name="Imagen 6">
            <a:extLst>
              <a:ext uri="{FF2B5EF4-FFF2-40B4-BE49-F238E27FC236}">
                <a16:creationId xmlns:a16="http://schemas.microsoft.com/office/drawing/2014/main" id="{7A6CD790-AF50-DA53-A6CD-5D6B1AA2E752}"/>
              </a:ext>
            </a:extLst>
          </p:cNvPr>
          <p:cNvPicPr>
            <a:picLocks noChangeAspect="1"/>
          </p:cNvPicPr>
          <p:nvPr/>
        </p:nvPicPr>
        <p:blipFill>
          <a:blip r:embed="rId5"/>
          <a:stretch>
            <a:fillRect/>
          </a:stretch>
        </p:blipFill>
        <p:spPr>
          <a:xfrm>
            <a:off x="2540332" y="5906286"/>
            <a:ext cx="1972586" cy="1272636"/>
          </a:xfrm>
          <a:prstGeom prst="rect">
            <a:avLst/>
          </a:prstGeom>
        </p:spPr>
      </p:pic>
      <p:pic>
        <p:nvPicPr>
          <p:cNvPr id="9" name="Imagen 8">
            <a:extLst>
              <a:ext uri="{FF2B5EF4-FFF2-40B4-BE49-F238E27FC236}">
                <a16:creationId xmlns:a16="http://schemas.microsoft.com/office/drawing/2014/main" id="{FBA3240B-A7CA-D799-EFEB-971E6504AE02}"/>
              </a:ext>
            </a:extLst>
          </p:cNvPr>
          <p:cNvPicPr>
            <a:picLocks noChangeAspect="1"/>
          </p:cNvPicPr>
          <p:nvPr/>
        </p:nvPicPr>
        <p:blipFill>
          <a:blip r:embed="rId6"/>
          <a:stretch>
            <a:fillRect/>
          </a:stretch>
        </p:blipFill>
        <p:spPr>
          <a:xfrm>
            <a:off x="3322182" y="1072839"/>
            <a:ext cx="4948052" cy="2781921"/>
          </a:xfrm>
          <a:prstGeom prst="rect">
            <a:avLst/>
          </a:prstGeom>
        </p:spPr>
      </p:pic>
      <p:pic>
        <p:nvPicPr>
          <p:cNvPr id="10" name="Imagen 9">
            <a:extLst>
              <a:ext uri="{FF2B5EF4-FFF2-40B4-BE49-F238E27FC236}">
                <a16:creationId xmlns:a16="http://schemas.microsoft.com/office/drawing/2014/main" id="{AF94D0C3-95B0-2CD0-A09E-B6C4A497C34F}"/>
              </a:ext>
            </a:extLst>
          </p:cNvPr>
          <p:cNvPicPr>
            <a:picLocks noChangeAspect="1"/>
          </p:cNvPicPr>
          <p:nvPr/>
        </p:nvPicPr>
        <p:blipFill>
          <a:blip r:embed="rId7"/>
          <a:stretch>
            <a:fillRect/>
          </a:stretch>
        </p:blipFill>
        <p:spPr>
          <a:xfrm>
            <a:off x="53441" y="3473255"/>
            <a:ext cx="2486891" cy="1865168"/>
          </a:xfrm>
          <a:prstGeom prst="rect">
            <a:avLst/>
          </a:prstGeom>
        </p:spPr>
      </p:pic>
      <p:pic>
        <p:nvPicPr>
          <p:cNvPr id="11" name="Imagen 10">
            <a:extLst>
              <a:ext uri="{FF2B5EF4-FFF2-40B4-BE49-F238E27FC236}">
                <a16:creationId xmlns:a16="http://schemas.microsoft.com/office/drawing/2014/main" id="{C7564073-5149-869A-6C26-2FA1FE516168}"/>
              </a:ext>
            </a:extLst>
          </p:cNvPr>
          <p:cNvPicPr>
            <a:picLocks noChangeAspect="1"/>
          </p:cNvPicPr>
          <p:nvPr/>
        </p:nvPicPr>
        <p:blipFill>
          <a:blip r:embed="rId8"/>
          <a:stretch>
            <a:fillRect/>
          </a:stretch>
        </p:blipFill>
        <p:spPr>
          <a:xfrm>
            <a:off x="5741277" y="3534953"/>
            <a:ext cx="2143125" cy="2143125"/>
          </a:xfrm>
          <a:prstGeom prst="rect">
            <a:avLst/>
          </a:prstGeom>
        </p:spPr>
      </p:pic>
      <p:pic>
        <p:nvPicPr>
          <p:cNvPr id="13" name="Imagen 12">
            <a:extLst>
              <a:ext uri="{FF2B5EF4-FFF2-40B4-BE49-F238E27FC236}">
                <a16:creationId xmlns:a16="http://schemas.microsoft.com/office/drawing/2014/main" id="{C3B62BA3-19EF-BEB6-C339-5AF32E5159AB}"/>
              </a:ext>
            </a:extLst>
          </p:cNvPr>
          <p:cNvPicPr>
            <a:picLocks noChangeAspect="1"/>
          </p:cNvPicPr>
          <p:nvPr/>
        </p:nvPicPr>
        <p:blipFill>
          <a:blip r:embed="rId9"/>
          <a:stretch>
            <a:fillRect/>
          </a:stretch>
        </p:blipFill>
        <p:spPr>
          <a:xfrm>
            <a:off x="7932804" y="3236865"/>
            <a:ext cx="3006203" cy="2429922"/>
          </a:xfrm>
          <a:prstGeom prst="rect">
            <a:avLst/>
          </a:prstGeom>
        </p:spPr>
      </p:pic>
      <p:pic>
        <p:nvPicPr>
          <p:cNvPr id="15" name="Imagen 14">
            <a:extLst>
              <a:ext uri="{FF2B5EF4-FFF2-40B4-BE49-F238E27FC236}">
                <a16:creationId xmlns:a16="http://schemas.microsoft.com/office/drawing/2014/main" id="{74D1EA00-4918-E9DC-DB00-E4DEB9A675CD}"/>
              </a:ext>
            </a:extLst>
          </p:cNvPr>
          <p:cNvPicPr>
            <a:picLocks noChangeAspect="1"/>
          </p:cNvPicPr>
          <p:nvPr/>
        </p:nvPicPr>
        <p:blipFill>
          <a:blip r:embed="rId10"/>
          <a:stretch>
            <a:fillRect/>
          </a:stretch>
        </p:blipFill>
        <p:spPr>
          <a:xfrm>
            <a:off x="10815334" y="3364129"/>
            <a:ext cx="1436289" cy="1611632"/>
          </a:xfrm>
          <a:prstGeom prst="rect">
            <a:avLst/>
          </a:prstGeom>
        </p:spPr>
      </p:pic>
      <p:pic>
        <p:nvPicPr>
          <p:cNvPr id="16" name="Imagen 15">
            <a:extLst>
              <a:ext uri="{FF2B5EF4-FFF2-40B4-BE49-F238E27FC236}">
                <a16:creationId xmlns:a16="http://schemas.microsoft.com/office/drawing/2014/main" id="{9B4F44FB-62C3-75B1-964B-7DBB4D38DF82}"/>
              </a:ext>
            </a:extLst>
          </p:cNvPr>
          <p:cNvPicPr>
            <a:picLocks noChangeAspect="1"/>
          </p:cNvPicPr>
          <p:nvPr/>
        </p:nvPicPr>
        <p:blipFill>
          <a:blip r:embed="rId11"/>
          <a:stretch>
            <a:fillRect/>
          </a:stretch>
        </p:blipFill>
        <p:spPr>
          <a:xfrm>
            <a:off x="4928166" y="0"/>
            <a:ext cx="2544754" cy="1325563"/>
          </a:xfrm>
          <a:prstGeom prst="rect">
            <a:avLst/>
          </a:prstGeom>
        </p:spPr>
      </p:pic>
      <p:pic>
        <p:nvPicPr>
          <p:cNvPr id="18" name="Imagen 17">
            <a:extLst>
              <a:ext uri="{FF2B5EF4-FFF2-40B4-BE49-F238E27FC236}">
                <a16:creationId xmlns:a16="http://schemas.microsoft.com/office/drawing/2014/main" id="{3FBEE1B4-F2FB-139B-7856-B305A16E7ACA}"/>
              </a:ext>
            </a:extLst>
          </p:cNvPr>
          <p:cNvPicPr>
            <a:picLocks noChangeAspect="1"/>
          </p:cNvPicPr>
          <p:nvPr/>
        </p:nvPicPr>
        <p:blipFill>
          <a:blip r:embed="rId12"/>
          <a:stretch>
            <a:fillRect/>
          </a:stretch>
        </p:blipFill>
        <p:spPr>
          <a:xfrm>
            <a:off x="8685027" y="1251333"/>
            <a:ext cx="3534704" cy="1232746"/>
          </a:xfrm>
          <a:prstGeom prst="rect">
            <a:avLst/>
          </a:prstGeom>
        </p:spPr>
      </p:pic>
      <p:pic>
        <p:nvPicPr>
          <p:cNvPr id="19" name="Imagen 18">
            <a:extLst>
              <a:ext uri="{FF2B5EF4-FFF2-40B4-BE49-F238E27FC236}">
                <a16:creationId xmlns:a16="http://schemas.microsoft.com/office/drawing/2014/main" id="{3F018206-449C-52C5-0FB0-E128FABF9426}"/>
              </a:ext>
            </a:extLst>
          </p:cNvPr>
          <p:cNvPicPr>
            <a:picLocks noChangeAspect="1"/>
          </p:cNvPicPr>
          <p:nvPr/>
        </p:nvPicPr>
        <p:blipFill>
          <a:blip r:embed="rId13"/>
          <a:stretch>
            <a:fillRect/>
          </a:stretch>
        </p:blipFill>
        <p:spPr>
          <a:xfrm>
            <a:off x="2605201" y="3392579"/>
            <a:ext cx="3006203" cy="2612868"/>
          </a:xfrm>
          <a:prstGeom prst="rect">
            <a:avLst/>
          </a:prstGeom>
        </p:spPr>
      </p:pic>
      <p:pic>
        <p:nvPicPr>
          <p:cNvPr id="21" name="Imagen 20">
            <a:extLst>
              <a:ext uri="{FF2B5EF4-FFF2-40B4-BE49-F238E27FC236}">
                <a16:creationId xmlns:a16="http://schemas.microsoft.com/office/drawing/2014/main" id="{A292B484-12B7-0B6D-E21E-15810569F7AF}"/>
              </a:ext>
            </a:extLst>
          </p:cNvPr>
          <p:cNvPicPr>
            <a:picLocks noChangeAspect="1"/>
          </p:cNvPicPr>
          <p:nvPr/>
        </p:nvPicPr>
        <p:blipFill>
          <a:blip r:embed="rId14"/>
          <a:stretch>
            <a:fillRect/>
          </a:stretch>
        </p:blipFill>
        <p:spPr>
          <a:xfrm>
            <a:off x="8316107" y="6107050"/>
            <a:ext cx="2005177" cy="650002"/>
          </a:xfrm>
          <a:prstGeom prst="rect">
            <a:avLst/>
          </a:prstGeom>
        </p:spPr>
      </p:pic>
      <p:pic>
        <p:nvPicPr>
          <p:cNvPr id="22" name="Imagen 21">
            <a:extLst>
              <a:ext uri="{FF2B5EF4-FFF2-40B4-BE49-F238E27FC236}">
                <a16:creationId xmlns:a16="http://schemas.microsoft.com/office/drawing/2014/main" id="{3F637CEC-DE34-34AE-AEAA-69DC07444A48}"/>
              </a:ext>
            </a:extLst>
          </p:cNvPr>
          <p:cNvPicPr>
            <a:picLocks noChangeAspect="1"/>
          </p:cNvPicPr>
          <p:nvPr/>
        </p:nvPicPr>
        <p:blipFill>
          <a:blip r:embed="rId15"/>
          <a:stretch>
            <a:fillRect/>
          </a:stretch>
        </p:blipFill>
        <p:spPr>
          <a:xfrm>
            <a:off x="10356273" y="5794051"/>
            <a:ext cx="1700931" cy="1194920"/>
          </a:xfrm>
          <a:prstGeom prst="rect">
            <a:avLst/>
          </a:prstGeom>
        </p:spPr>
      </p:pic>
      <p:pic>
        <p:nvPicPr>
          <p:cNvPr id="23" name="Imagen 22">
            <a:extLst>
              <a:ext uri="{FF2B5EF4-FFF2-40B4-BE49-F238E27FC236}">
                <a16:creationId xmlns:a16="http://schemas.microsoft.com/office/drawing/2014/main" id="{166A4E5F-59FA-3CDE-53C9-C540765407B1}"/>
              </a:ext>
            </a:extLst>
          </p:cNvPr>
          <p:cNvPicPr>
            <a:picLocks noChangeAspect="1"/>
          </p:cNvPicPr>
          <p:nvPr/>
        </p:nvPicPr>
        <p:blipFill>
          <a:blip r:embed="rId16"/>
          <a:stretch>
            <a:fillRect/>
          </a:stretch>
        </p:blipFill>
        <p:spPr>
          <a:xfrm>
            <a:off x="134796" y="266221"/>
            <a:ext cx="2544516" cy="2544516"/>
          </a:xfrm>
          <a:prstGeom prst="rect">
            <a:avLst/>
          </a:prstGeom>
        </p:spPr>
      </p:pic>
      <p:cxnSp>
        <p:nvCxnSpPr>
          <p:cNvPr id="25" name="Conector recto 24">
            <a:extLst>
              <a:ext uri="{FF2B5EF4-FFF2-40B4-BE49-F238E27FC236}">
                <a16:creationId xmlns:a16="http://schemas.microsoft.com/office/drawing/2014/main" id="{5FB0B43D-066C-2D8F-FFDE-699A6876C217}"/>
              </a:ext>
            </a:extLst>
          </p:cNvPr>
          <p:cNvCxnSpPr/>
          <p:nvPr/>
        </p:nvCxnSpPr>
        <p:spPr>
          <a:xfrm>
            <a:off x="134796" y="6005447"/>
            <a:ext cx="12084935"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agen 1" descr="Logotipo&#10;&#10;Descripción generada automáticamente">
            <a:extLst>
              <a:ext uri="{FF2B5EF4-FFF2-40B4-BE49-F238E27FC236}">
                <a16:creationId xmlns:a16="http://schemas.microsoft.com/office/drawing/2014/main" id="{38B060FD-17B0-2C9C-66B4-C7748E79F37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21284" y="164068"/>
            <a:ext cx="1523157" cy="856776"/>
          </a:xfrm>
          <a:prstGeom prst="rect">
            <a:avLst/>
          </a:prstGeom>
        </p:spPr>
      </p:pic>
    </p:spTree>
    <p:extLst>
      <p:ext uri="{BB962C8B-B14F-4D97-AF65-F5344CB8AC3E}">
        <p14:creationId xmlns:p14="http://schemas.microsoft.com/office/powerpoint/2010/main" val="16983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texto 2"/>
          <p:cNvSpPr>
            <a:spLocks noGrp="1"/>
          </p:cNvSpPr>
          <p:nvPr>
            <p:ph type="body" idx="1"/>
          </p:nvPr>
        </p:nvSpPr>
        <p:spPr/>
        <p:txBody>
          <a:bodyPr/>
          <a:lstStyle/>
          <a:p>
            <a:endParaRPr lang="es-CL"/>
          </a:p>
        </p:txBody>
      </p:sp>
      <p:pic>
        <p:nvPicPr>
          <p:cNvPr id="8" name="Marcador de contenido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0" y="853501"/>
            <a:ext cx="9144000" cy="5157192"/>
          </a:xfrm>
        </p:spPr>
      </p:pic>
      <p:sp>
        <p:nvSpPr>
          <p:cNvPr id="5" name="Marcador de texto 4"/>
          <p:cNvSpPr>
            <a:spLocks noGrp="1"/>
          </p:cNvSpPr>
          <p:nvPr>
            <p:ph type="body" sz="quarter" idx="3"/>
          </p:nvPr>
        </p:nvSpPr>
        <p:spPr/>
        <p:txBody>
          <a:bodyPr/>
          <a:lstStyle/>
          <a:p>
            <a:endParaRPr lang="es-CL"/>
          </a:p>
        </p:txBody>
      </p:sp>
      <p:sp>
        <p:nvSpPr>
          <p:cNvPr id="6" name="Marcador de contenido 5"/>
          <p:cNvSpPr>
            <a:spLocks noGrp="1"/>
          </p:cNvSpPr>
          <p:nvPr>
            <p:ph sz="quarter" idx="4"/>
          </p:nvPr>
        </p:nvSpPr>
        <p:spPr/>
        <p:txBody>
          <a:bodyPr/>
          <a:lstStyle/>
          <a:p>
            <a:endParaRPr lang="es-CL"/>
          </a:p>
        </p:txBody>
      </p:sp>
      <p:sp>
        <p:nvSpPr>
          <p:cNvPr id="7" name="Marcador de número de diapositiva 6"/>
          <p:cNvSpPr>
            <a:spLocks noGrp="1"/>
          </p:cNvSpPr>
          <p:nvPr>
            <p:ph type="sldNum" sz="quarter" idx="10"/>
          </p:nvPr>
        </p:nvSpPr>
        <p:spPr/>
        <p:txBody>
          <a:bodyPr/>
          <a:lstStyle/>
          <a:p>
            <a:fld id="{D99505B5-4161-C04B-B871-5989F3BD16DE}" type="slidenum">
              <a:rPr lang="en-US" smtClean="0"/>
              <a:pPr/>
              <a:t>23</a:t>
            </a:fld>
            <a:endParaRPr lang="en-US"/>
          </a:p>
        </p:txBody>
      </p:sp>
    </p:spTree>
    <p:extLst>
      <p:ext uri="{BB962C8B-B14F-4D97-AF65-F5344CB8AC3E}">
        <p14:creationId xmlns:p14="http://schemas.microsoft.com/office/powerpoint/2010/main" val="886952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texto 2"/>
          <p:cNvSpPr>
            <a:spLocks noGrp="1"/>
          </p:cNvSpPr>
          <p:nvPr>
            <p:ph type="body" idx="1"/>
          </p:nvPr>
        </p:nvSpPr>
        <p:spPr/>
        <p:txBody>
          <a:bodyPr/>
          <a:lstStyle/>
          <a:p>
            <a:endParaRPr lang="es-CL"/>
          </a:p>
        </p:txBody>
      </p:sp>
      <p:pic>
        <p:nvPicPr>
          <p:cNvPr id="8" name="Marcador de contenido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0" y="850128"/>
            <a:ext cx="9144000" cy="5157192"/>
          </a:xfrm>
        </p:spPr>
      </p:pic>
      <p:sp>
        <p:nvSpPr>
          <p:cNvPr id="5" name="Marcador de texto 4"/>
          <p:cNvSpPr>
            <a:spLocks noGrp="1"/>
          </p:cNvSpPr>
          <p:nvPr>
            <p:ph type="body" sz="quarter" idx="3"/>
          </p:nvPr>
        </p:nvSpPr>
        <p:spPr/>
        <p:txBody>
          <a:bodyPr/>
          <a:lstStyle/>
          <a:p>
            <a:endParaRPr lang="es-CL"/>
          </a:p>
        </p:txBody>
      </p:sp>
      <p:sp>
        <p:nvSpPr>
          <p:cNvPr id="7" name="Marcador de número de diapositiva 6"/>
          <p:cNvSpPr>
            <a:spLocks noGrp="1"/>
          </p:cNvSpPr>
          <p:nvPr>
            <p:ph type="sldNum" sz="quarter" idx="10"/>
          </p:nvPr>
        </p:nvSpPr>
        <p:spPr/>
        <p:txBody>
          <a:bodyPr/>
          <a:lstStyle/>
          <a:p>
            <a:fld id="{D99505B5-4161-C04B-B871-5989F3BD16DE}" type="slidenum">
              <a:rPr lang="en-US" smtClean="0"/>
              <a:pPr/>
              <a:t>24</a:t>
            </a:fld>
            <a:endParaRPr lang="en-US"/>
          </a:p>
        </p:txBody>
      </p:sp>
    </p:spTree>
    <p:extLst>
      <p:ext uri="{BB962C8B-B14F-4D97-AF65-F5344CB8AC3E}">
        <p14:creationId xmlns:p14="http://schemas.microsoft.com/office/powerpoint/2010/main" val="587714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texto 2"/>
          <p:cNvSpPr>
            <a:spLocks noGrp="1"/>
          </p:cNvSpPr>
          <p:nvPr>
            <p:ph type="body" idx="1"/>
          </p:nvPr>
        </p:nvSpPr>
        <p:spPr/>
        <p:txBody>
          <a:bodyPr/>
          <a:lstStyle/>
          <a:p>
            <a:endParaRPr lang="es-CL"/>
          </a:p>
        </p:txBody>
      </p:sp>
      <p:pic>
        <p:nvPicPr>
          <p:cNvPr id="7" name="Marcador de contenid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0" y="-1"/>
            <a:ext cx="9144000" cy="6858001"/>
          </a:xfrm>
        </p:spPr>
      </p:pic>
      <p:sp>
        <p:nvSpPr>
          <p:cNvPr id="5" name="Marcador de texto 4"/>
          <p:cNvSpPr>
            <a:spLocks noGrp="1"/>
          </p:cNvSpPr>
          <p:nvPr>
            <p:ph type="body" sz="quarter" idx="3"/>
          </p:nvPr>
        </p:nvSpPr>
        <p:spPr/>
        <p:txBody>
          <a:bodyPr/>
          <a:lstStyle/>
          <a:p>
            <a:endParaRPr lang="es-CL"/>
          </a:p>
        </p:txBody>
      </p:sp>
      <p:sp>
        <p:nvSpPr>
          <p:cNvPr id="6" name="Marcador de contenido 5"/>
          <p:cNvSpPr>
            <a:spLocks noGrp="1"/>
          </p:cNvSpPr>
          <p:nvPr>
            <p:ph sz="quarter" idx="4"/>
          </p:nvPr>
        </p:nvSpPr>
        <p:spPr/>
        <p:txBody>
          <a:bodyPr/>
          <a:lstStyle/>
          <a:p>
            <a:endParaRPr lang="es-CL"/>
          </a:p>
        </p:txBody>
      </p:sp>
    </p:spTree>
    <p:extLst>
      <p:ext uri="{BB962C8B-B14F-4D97-AF65-F5344CB8AC3E}">
        <p14:creationId xmlns:p14="http://schemas.microsoft.com/office/powerpoint/2010/main" val="3261523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74141"/>
            <a:ext cx="4901514" cy="6858000"/>
          </a:xfrm>
          <a:prstGeom prst="rect">
            <a:avLst/>
          </a:prstGeom>
        </p:spPr>
      </p:pic>
      <p:pic>
        <p:nvPicPr>
          <p:cNvPr id="6" name="Imagen 5"/>
          <p:cNvPicPr>
            <a:picLocks noChangeAspect="1"/>
          </p:cNvPicPr>
          <p:nvPr/>
        </p:nvPicPr>
        <p:blipFill>
          <a:blip r:embed="rId4"/>
          <a:stretch>
            <a:fillRect/>
          </a:stretch>
        </p:blipFill>
        <p:spPr>
          <a:xfrm>
            <a:off x="6170446" y="280283"/>
            <a:ext cx="4497554" cy="2660822"/>
          </a:xfrm>
          <a:prstGeom prst="rect">
            <a:avLst/>
          </a:prstGeom>
        </p:spPr>
      </p:pic>
      <p:pic>
        <p:nvPicPr>
          <p:cNvPr id="7" name="Imagen 6"/>
          <p:cNvPicPr>
            <a:picLocks noChangeAspect="1"/>
          </p:cNvPicPr>
          <p:nvPr/>
        </p:nvPicPr>
        <p:blipFill>
          <a:blip r:embed="rId5"/>
          <a:stretch>
            <a:fillRect/>
          </a:stretch>
        </p:blipFill>
        <p:spPr>
          <a:xfrm>
            <a:off x="6186617" y="3637698"/>
            <a:ext cx="4468256" cy="3059645"/>
          </a:xfrm>
          <a:prstGeom prst="rect">
            <a:avLst/>
          </a:prstGeom>
        </p:spPr>
      </p:pic>
      <p:pic>
        <p:nvPicPr>
          <p:cNvPr id="5" name="Imagen 4"/>
          <p:cNvPicPr>
            <a:picLocks noChangeAspect="1"/>
          </p:cNvPicPr>
          <p:nvPr/>
        </p:nvPicPr>
        <p:blipFill>
          <a:blip r:embed="rId6"/>
          <a:stretch>
            <a:fillRect/>
          </a:stretch>
        </p:blipFill>
        <p:spPr>
          <a:xfrm>
            <a:off x="9167940" y="5386862"/>
            <a:ext cx="1500060" cy="613888"/>
          </a:xfrm>
          <a:prstGeom prst="rect">
            <a:avLst/>
          </a:prstGeom>
        </p:spPr>
      </p:pic>
    </p:spTree>
    <p:extLst>
      <p:ext uri="{BB962C8B-B14F-4D97-AF65-F5344CB8AC3E}">
        <p14:creationId xmlns:p14="http://schemas.microsoft.com/office/powerpoint/2010/main" val="856775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91FF532B-E5C1-F415-C78F-E8A1E3849017}"/>
              </a:ext>
            </a:extLst>
          </p:cNvPr>
          <p:cNvSpPr>
            <a:spLocks noGrp="1"/>
          </p:cNvSpPr>
          <p:nvPr>
            <p:ph type="ctrTitle"/>
          </p:nvPr>
        </p:nvSpPr>
        <p:spPr>
          <a:xfrm>
            <a:off x="632907" y="2436813"/>
            <a:ext cx="4483100" cy="547828"/>
          </a:xfrm>
        </p:spPr>
        <p:txBody>
          <a:bodyPr rtlCol="0">
            <a:normAutofit fontScale="90000"/>
          </a:bodyPr>
          <a:lstStyle/>
          <a:p>
            <a:pPr algn="l" eaLnBrk="1" fontAlgn="auto" hangingPunct="1">
              <a:lnSpc>
                <a:spcPct val="100000"/>
              </a:lnSpc>
              <a:spcAft>
                <a:spcPts val="0"/>
              </a:spcAft>
              <a:defRPr/>
            </a:pPr>
            <a:r>
              <a:rPr lang="es-CL" sz="3600" b="1" i="1" dirty="0">
                <a:solidFill>
                  <a:schemeClr val="bg1"/>
                </a:solidFill>
                <a:latin typeface="+mn-lt"/>
              </a:rPr>
              <a:t>WEBINAR SEMILLA EXPANDE</a:t>
            </a:r>
          </a:p>
        </p:txBody>
      </p:sp>
      <p:pic>
        <p:nvPicPr>
          <p:cNvPr id="4" name="Imagen 3" descr="Imagen de la pantalla de un celular con la imagen de una mujer&#10;&#10;Descripción generada automáticamente con confianza media">
            <a:extLst>
              <a:ext uri="{FF2B5EF4-FFF2-40B4-BE49-F238E27FC236}">
                <a16:creationId xmlns:a16="http://schemas.microsoft.com/office/drawing/2014/main" id="{96262913-5C1B-03EA-C761-D3B19B6E9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 y="1"/>
            <a:ext cx="12193905" cy="6856928"/>
          </a:xfrm>
          <a:prstGeom prst="rect">
            <a:avLst/>
          </a:prstGeom>
        </p:spPr>
      </p:pic>
      <p:sp>
        <p:nvSpPr>
          <p:cNvPr id="5" name="Subtítulo 2">
            <a:extLst>
              <a:ext uri="{FF2B5EF4-FFF2-40B4-BE49-F238E27FC236}">
                <a16:creationId xmlns:a16="http://schemas.microsoft.com/office/drawing/2014/main" id="{DEFB79AF-0827-2C82-063F-E85244F35C43}"/>
              </a:ext>
            </a:extLst>
          </p:cNvPr>
          <p:cNvSpPr>
            <a:spLocks noGrp="1" noChangeArrowheads="1"/>
          </p:cNvSpPr>
          <p:nvPr>
            <p:ph type="subTitle" idx="1"/>
          </p:nvPr>
        </p:nvSpPr>
        <p:spPr>
          <a:xfrm>
            <a:off x="522242" y="5486400"/>
            <a:ext cx="4702901" cy="847589"/>
          </a:xfrm>
        </p:spPr>
        <p:txBody>
          <a:bodyPr/>
          <a:lstStyle/>
          <a:p>
            <a:pPr algn="l" eaLnBrk="1" hangingPunct="1"/>
            <a:r>
              <a:rPr lang="es-CL" altLang="es-CL" sz="2000" b="1" dirty="0">
                <a:solidFill>
                  <a:schemeClr val="bg1"/>
                </a:solidFill>
              </a:rPr>
              <a:t>Dirección Regional Arica y Parinacota</a:t>
            </a:r>
          </a:p>
          <a:p>
            <a:pPr algn="l" eaLnBrk="1" hangingPunct="1"/>
            <a:r>
              <a:rPr lang="es-CL" altLang="es-CL" sz="2000" b="1" dirty="0">
                <a:solidFill>
                  <a:schemeClr val="bg1"/>
                </a:solidFill>
              </a:rPr>
              <a:t>2024</a:t>
            </a:r>
          </a:p>
        </p:txBody>
      </p:sp>
      <p:sp>
        <p:nvSpPr>
          <p:cNvPr id="2" name="CuadroTexto 1">
            <a:extLst>
              <a:ext uri="{FF2B5EF4-FFF2-40B4-BE49-F238E27FC236}">
                <a16:creationId xmlns:a16="http://schemas.microsoft.com/office/drawing/2014/main" id="{177B883F-79C7-2385-9C54-274B4478AA6E}"/>
              </a:ext>
            </a:extLst>
          </p:cNvPr>
          <p:cNvSpPr txBox="1"/>
          <p:nvPr/>
        </p:nvSpPr>
        <p:spPr>
          <a:xfrm>
            <a:off x="522243" y="293615"/>
            <a:ext cx="1415614" cy="989901"/>
          </a:xfrm>
          <a:prstGeom prst="rect">
            <a:avLst/>
          </a:prstGeom>
          <a:solidFill>
            <a:srgbClr val="221E7C"/>
          </a:solidFill>
        </p:spPr>
        <p:txBody>
          <a:bodyPr wrap="square" rtlCol="0">
            <a:spAutoFit/>
          </a:bodyPr>
          <a:lstStyle/>
          <a:p>
            <a:endParaRPr lang="es-CL" dirty="0"/>
          </a:p>
        </p:txBody>
      </p:sp>
      <p:pic>
        <p:nvPicPr>
          <p:cNvPr id="7" name="Imagen 6" descr="Logotipo&#10;&#10;Descripción generada automáticamente">
            <a:extLst>
              <a:ext uri="{FF2B5EF4-FFF2-40B4-BE49-F238E27FC236}">
                <a16:creationId xmlns:a16="http://schemas.microsoft.com/office/drawing/2014/main" id="{20F6B237-D3BB-8137-27DD-E449BABDF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20" y="201073"/>
            <a:ext cx="2088859" cy="1174983"/>
          </a:xfrm>
          <a:prstGeom prst="rect">
            <a:avLst/>
          </a:prstGeom>
        </p:spPr>
      </p:pic>
    </p:spTree>
    <p:extLst>
      <p:ext uri="{BB962C8B-B14F-4D97-AF65-F5344CB8AC3E}">
        <p14:creationId xmlns:p14="http://schemas.microsoft.com/office/powerpoint/2010/main" val="255220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77ED7F-4809-FCA4-5DD9-312CD23083AF}"/>
              </a:ext>
            </a:extLst>
          </p:cNvPr>
          <p:cNvSpPr>
            <a:spLocks noGrp="1"/>
          </p:cNvSpPr>
          <p:nvPr>
            <p:ph type="title"/>
          </p:nvPr>
        </p:nvSpPr>
        <p:spPr/>
        <p:txBody>
          <a:bodyPr/>
          <a:lstStyle/>
          <a:p>
            <a:pPr algn="ctr"/>
            <a:r>
              <a:rPr lang="es-MX" b="1" dirty="0"/>
              <a:t>¿Qué beneficio entrega?</a:t>
            </a:r>
            <a:br>
              <a:rPr lang="es-MX" b="1" dirty="0"/>
            </a:br>
            <a:endParaRPr lang="es-CL" b="1" dirty="0"/>
          </a:p>
        </p:txBody>
      </p:sp>
      <p:sp>
        <p:nvSpPr>
          <p:cNvPr id="3" name="Marcador de contenido 2">
            <a:extLst>
              <a:ext uri="{FF2B5EF4-FFF2-40B4-BE49-F238E27FC236}">
                <a16:creationId xmlns:a16="http://schemas.microsoft.com/office/drawing/2014/main" id="{4C50D464-F496-EC43-315B-49B937839A3D}"/>
              </a:ext>
            </a:extLst>
          </p:cNvPr>
          <p:cNvSpPr>
            <a:spLocks noGrp="1"/>
          </p:cNvSpPr>
          <p:nvPr>
            <p:ph idx="1"/>
          </p:nvPr>
        </p:nvSpPr>
        <p:spPr>
          <a:xfrm>
            <a:off x="670420" y="1464897"/>
            <a:ext cx="10914776" cy="5027977"/>
          </a:xfrm>
        </p:spPr>
        <p:txBody>
          <a:bodyPr/>
          <a:lstStyle/>
          <a:p>
            <a:r>
              <a:rPr lang="es-MX" dirty="0"/>
              <a:t>Cofinanciamiento no reembolsable, que cubre hasta el 85% del costo total del proyecto. </a:t>
            </a:r>
          </a:p>
          <a:p>
            <a:endParaRPr lang="es-MX" dirty="0"/>
          </a:p>
          <a:p>
            <a:r>
              <a:rPr lang="es-MX" dirty="0"/>
              <a:t>Semilla Expande considera dos etapas (solo los proyectos con buen desempeño en la primera etapa podrán postular a la segunda etapa):</a:t>
            </a:r>
          </a:p>
          <a:p>
            <a:pPr lvl="1"/>
            <a:r>
              <a:rPr lang="es-MX" dirty="0"/>
              <a:t>Etapa 1: Hasta $28.333.334</a:t>
            </a:r>
          </a:p>
          <a:p>
            <a:pPr lvl="1"/>
            <a:r>
              <a:rPr lang="es-MX" dirty="0"/>
              <a:t>Etapa 2: Hasta $22.666.666</a:t>
            </a:r>
          </a:p>
          <a:p>
            <a:pPr lvl="1"/>
            <a:endParaRPr lang="es-MX" dirty="0"/>
          </a:p>
          <a:p>
            <a:r>
              <a:rPr lang="es-MX" dirty="0"/>
              <a:t>En cada etapa, la beneficiaria deberá aportar el 15% restante del costo total del proyecto.</a:t>
            </a:r>
            <a:endParaRPr lang="es-CL" dirty="0"/>
          </a:p>
        </p:txBody>
      </p:sp>
    </p:spTree>
    <p:extLst>
      <p:ext uri="{BB962C8B-B14F-4D97-AF65-F5344CB8AC3E}">
        <p14:creationId xmlns:p14="http://schemas.microsoft.com/office/powerpoint/2010/main" val="2227385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9272B0-9D30-3009-C8C9-9029F26B426A}"/>
              </a:ext>
            </a:extLst>
          </p:cNvPr>
          <p:cNvSpPr>
            <a:spLocks noGrp="1"/>
          </p:cNvSpPr>
          <p:nvPr>
            <p:ph type="title"/>
          </p:nvPr>
        </p:nvSpPr>
        <p:spPr>
          <a:xfrm>
            <a:off x="737532" y="88289"/>
            <a:ext cx="10515600" cy="826112"/>
          </a:xfrm>
        </p:spPr>
        <p:txBody>
          <a:bodyPr/>
          <a:lstStyle/>
          <a:p>
            <a:pPr algn="ctr"/>
            <a:r>
              <a:rPr lang="es-CL" b="1" dirty="0"/>
              <a:t>Resultados esperados</a:t>
            </a:r>
          </a:p>
        </p:txBody>
      </p:sp>
      <p:sp>
        <p:nvSpPr>
          <p:cNvPr id="3" name="Marcador de contenido 2">
            <a:extLst>
              <a:ext uri="{FF2B5EF4-FFF2-40B4-BE49-F238E27FC236}">
                <a16:creationId xmlns:a16="http://schemas.microsoft.com/office/drawing/2014/main" id="{2AE55FBB-7AA1-3C82-3DC5-491295AF5604}"/>
              </a:ext>
            </a:extLst>
          </p:cNvPr>
          <p:cNvSpPr>
            <a:spLocks noGrp="1"/>
          </p:cNvSpPr>
          <p:nvPr>
            <p:ph idx="1"/>
          </p:nvPr>
        </p:nvSpPr>
        <p:spPr>
          <a:xfrm>
            <a:off x="502639" y="1422953"/>
            <a:ext cx="11392949" cy="4351338"/>
          </a:xfrm>
        </p:spPr>
        <p:txBody>
          <a:bodyPr/>
          <a:lstStyle/>
          <a:p>
            <a:r>
              <a:rPr lang="es-MX" dirty="0"/>
              <a:t>Crecimiento de al menos </a:t>
            </a:r>
            <a:r>
              <a:rPr lang="es-MX" b="1" dirty="0"/>
              <a:t>30% en las ventas</a:t>
            </a:r>
            <a:r>
              <a:rPr lang="es-MX" dirty="0"/>
              <a:t>, con un mínimo de </a:t>
            </a:r>
            <a:r>
              <a:rPr lang="es-MX" b="1" dirty="0"/>
              <a:t>$6.000.000 </a:t>
            </a:r>
            <a:r>
              <a:rPr lang="es-MX" dirty="0"/>
              <a:t>de crecimiento.</a:t>
            </a:r>
          </a:p>
          <a:p>
            <a:r>
              <a:rPr lang="es-MX" dirty="0"/>
              <a:t>Que los emprendimientos apoyados reciban servicios de apoyo para su desarrollo: </a:t>
            </a:r>
            <a:r>
              <a:rPr lang="es-MX" b="1" dirty="0"/>
              <a:t>Mentorías, incubación y/o aceleración y actividades en “El Viaje del Emprendedor”.</a:t>
            </a:r>
          </a:p>
          <a:p>
            <a:r>
              <a:rPr lang="es-MX" dirty="0"/>
              <a:t>Aumento en la cobertura de ventas de los emprendimientos apoyados, es decir, que logren comercializar en un nuevo mercado (nacional y/o internacional).</a:t>
            </a:r>
          </a:p>
          <a:p>
            <a:r>
              <a:rPr lang="es-MX" dirty="0"/>
              <a:t>Disponer, durante la ejecución del proyecto, de una estrategia que permita diagnosticar, priorizar, definir indicadores e implementar un plan de acción, que contribuyan a realizar una operación sostenible del emprendimiento.</a:t>
            </a:r>
            <a:endParaRPr lang="es-CL" dirty="0"/>
          </a:p>
        </p:txBody>
      </p:sp>
    </p:spTree>
    <p:extLst>
      <p:ext uri="{BB962C8B-B14F-4D97-AF65-F5344CB8AC3E}">
        <p14:creationId xmlns:p14="http://schemas.microsoft.com/office/powerpoint/2010/main" val="542117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5ACA54-F4BE-F979-9B17-D57A03911882}"/>
              </a:ext>
            </a:extLst>
          </p:cNvPr>
          <p:cNvSpPr/>
          <p:nvPr/>
        </p:nvSpPr>
        <p:spPr>
          <a:xfrm>
            <a:off x="584200" y="1906588"/>
            <a:ext cx="3007449"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sp>
        <p:nvSpPr>
          <p:cNvPr id="5" name="Rectángulo 4">
            <a:extLst>
              <a:ext uri="{FF2B5EF4-FFF2-40B4-BE49-F238E27FC236}">
                <a16:creationId xmlns:a16="http://schemas.microsoft.com/office/drawing/2014/main" id="{B3E6CF2D-DBA0-BD29-DBD7-BC5782BFF36F}"/>
              </a:ext>
            </a:extLst>
          </p:cNvPr>
          <p:cNvSpPr/>
          <p:nvPr/>
        </p:nvSpPr>
        <p:spPr>
          <a:xfrm>
            <a:off x="584200" y="1468438"/>
            <a:ext cx="3883297"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p>
        </p:txBody>
      </p:sp>
      <p:sp>
        <p:nvSpPr>
          <p:cNvPr id="6" name="Título 1">
            <a:extLst>
              <a:ext uri="{FF2B5EF4-FFF2-40B4-BE49-F238E27FC236}">
                <a16:creationId xmlns:a16="http://schemas.microsoft.com/office/drawing/2014/main" id="{198CB026-4C16-A54A-E719-28F8CB201AF4}"/>
              </a:ext>
            </a:extLst>
          </p:cNvPr>
          <p:cNvSpPr txBox="1">
            <a:spLocks/>
          </p:cNvSpPr>
          <p:nvPr/>
        </p:nvSpPr>
        <p:spPr bwMode="auto">
          <a:xfrm>
            <a:off x="684984" y="1426550"/>
            <a:ext cx="3556090" cy="53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EMPRENDIMIENTO </a:t>
            </a:r>
          </a:p>
        </p:txBody>
      </p:sp>
      <p:sp>
        <p:nvSpPr>
          <p:cNvPr id="2" name="Título 1">
            <a:extLst>
              <a:ext uri="{FF2B5EF4-FFF2-40B4-BE49-F238E27FC236}">
                <a16:creationId xmlns:a16="http://schemas.microsoft.com/office/drawing/2014/main" id="{A747974E-320C-2892-FF44-5AC612D380C1}"/>
              </a:ext>
            </a:extLst>
          </p:cNvPr>
          <p:cNvSpPr txBox="1">
            <a:spLocks/>
          </p:cNvSpPr>
          <p:nvPr/>
        </p:nvSpPr>
        <p:spPr bwMode="auto">
          <a:xfrm>
            <a:off x="684984" y="1832337"/>
            <a:ext cx="3007449" cy="53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DINÁMICO </a:t>
            </a:r>
          </a:p>
        </p:txBody>
      </p:sp>
      <p:sp>
        <p:nvSpPr>
          <p:cNvPr id="3" name="CuadroTexto 2">
            <a:extLst>
              <a:ext uri="{FF2B5EF4-FFF2-40B4-BE49-F238E27FC236}">
                <a16:creationId xmlns:a16="http://schemas.microsoft.com/office/drawing/2014/main" id="{4B3D42C2-A787-2E04-FC89-EE367900D3D3}"/>
              </a:ext>
            </a:extLst>
          </p:cNvPr>
          <p:cNvSpPr txBox="1"/>
          <p:nvPr/>
        </p:nvSpPr>
        <p:spPr>
          <a:xfrm>
            <a:off x="1306512" y="2645953"/>
            <a:ext cx="3556090" cy="646331"/>
          </a:xfrm>
          <a:prstGeom prst="rect">
            <a:avLst/>
          </a:prstGeom>
          <a:noFill/>
        </p:spPr>
        <p:txBody>
          <a:bodyPr wrap="square" rtlCol="0">
            <a:spAutoFit/>
          </a:bodyPr>
          <a:lstStyle/>
          <a:p>
            <a:pPr marL="285750" indent="-285750">
              <a:buFont typeface="Arial" panose="020B0604020202020204" pitchFamily="34" charset="0"/>
              <a:buChar char="•"/>
            </a:pPr>
            <a:r>
              <a:rPr lang="es-MX" dirty="0">
                <a:solidFill>
                  <a:srgbClr val="221E7C"/>
                </a:solidFill>
              </a:rPr>
              <a:t>Alto Potencial de Crecimiento</a:t>
            </a:r>
          </a:p>
          <a:p>
            <a:pPr marL="285750" indent="-285750">
              <a:buFont typeface="Arial" panose="020B0604020202020204" pitchFamily="34" charset="0"/>
              <a:buChar char="•"/>
            </a:pPr>
            <a:r>
              <a:rPr lang="es-MX" b="1" u="sng" dirty="0">
                <a:solidFill>
                  <a:srgbClr val="221E7C"/>
                </a:solidFill>
              </a:rPr>
              <a:t>Innovación</a:t>
            </a:r>
            <a:endParaRPr lang="es-CL" b="1" u="sng" dirty="0">
              <a:solidFill>
                <a:srgbClr val="221E7C"/>
              </a:solidFill>
            </a:endParaRPr>
          </a:p>
        </p:txBody>
      </p:sp>
      <p:sp>
        <p:nvSpPr>
          <p:cNvPr id="18" name="CuadroTexto 17">
            <a:extLst>
              <a:ext uri="{FF2B5EF4-FFF2-40B4-BE49-F238E27FC236}">
                <a16:creationId xmlns:a16="http://schemas.microsoft.com/office/drawing/2014/main" id="{BD426092-F1B1-774E-EACB-DC356224F155}"/>
              </a:ext>
            </a:extLst>
          </p:cNvPr>
          <p:cNvSpPr txBox="1">
            <a:spLocks noChangeArrowheads="1"/>
          </p:cNvSpPr>
          <p:nvPr/>
        </p:nvSpPr>
        <p:spPr bwMode="auto">
          <a:xfrm>
            <a:off x="6096000" y="3685587"/>
            <a:ext cx="5595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 typeface="Wingdings" panose="05000000000000000000" pitchFamily="2" charset="2"/>
              <a:buChar char="Ø"/>
            </a:pPr>
            <a:r>
              <a:rPr lang="es-MX" altLang="es-CL" sz="1800" b="1" dirty="0">
                <a:latin typeface="Bradley Hand ITC" panose="03070402050302030203" pitchFamily="66" charset="0"/>
              </a:rPr>
              <a:t>Somos mejores que la competencia…</a:t>
            </a:r>
          </a:p>
        </p:txBody>
      </p:sp>
      <p:sp>
        <p:nvSpPr>
          <p:cNvPr id="19" name="CuadroTexto 18">
            <a:extLst>
              <a:ext uri="{FF2B5EF4-FFF2-40B4-BE49-F238E27FC236}">
                <a16:creationId xmlns:a16="http://schemas.microsoft.com/office/drawing/2014/main" id="{6CF8B401-726A-3681-043E-9A9E9C2DA2C1}"/>
              </a:ext>
            </a:extLst>
          </p:cNvPr>
          <p:cNvSpPr txBox="1"/>
          <p:nvPr/>
        </p:nvSpPr>
        <p:spPr>
          <a:xfrm>
            <a:off x="1306512" y="4387536"/>
            <a:ext cx="5595484" cy="1754326"/>
          </a:xfrm>
          <a:prstGeom prst="rect">
            <a:avLst/>
          </a:prstGeom>
          <a:noFill/>
          <a:ln>
            <a:solidFill>
              <a:schemeClr val="accent1"/>
            </a:solidFill>
            <a:prstDash val="dash"/>
          </a:ln>
        </p:spPr>
        <p:txBody>
          <a:bodyPr wrap="square">
            <a:spAutoFit/>
          </a:bodyPr>
          <a:lstStyle/>
          <a:p>
            <a:pPr marL="514350" indent="-514350">
              <a:buFontTx/>
              <a:buAutoNum type="arabicParenR"/>
              <a:defRPr/>
            </a:pPr>
            <a:r>
              <a:rPr lang="es-MX" dirty="0">
                <a:solidFill>
                  <a:schemeClr val="accent1">
                    <a:lumMod val="50000"/>
                  </a:schemeClr>
                </a:solidFill>
              </a:rPr>
              <a:t>Producto o servicio con </a:t>
            </a:r>
            <a:r>
              <a:rPr lang="es-MX" b="1" dirty="0">
                <a:solidFill>
                  <a:schemeClr val="accent1">
                    <a:lumMod val="50000"/>
                  </a:schemeClr>
                </a:solidFill>
              </a:rPr>
              <a:t>características distintas </a:t>
            </a:r>
            <a:r>
              <a:rPr lang="es-MX" dirty="0">
                <a:solidFill>
                  <a:schemeClr val="accent1">
                    <a:lumMod val="50000"/>
                  </a:schemeClr>
                </a:solidFill>
              </a:rPr>
              <a:t>respecto de otras soluciones ya disponibles. </a:t>
            </a:r>
          </a:p>
          <a:p>
            <a:pPr marL="514350" indent="-514350">
              <a:buFontTx/>
              <a:buAutoNum type="arabicParenR"/>
              <a:defRPr/>
            </a:pPr>
            <a:r>
              <a:rPr lang="es-MX" dirty="0">
                <a:solidFill>
                  <a:schemeClr val="accent1">
                    <a:lumMod val="50000"/>
                  </a:schemeClr>
                </a:solidFill>
              </a:rPr>
              <a:t>Genera </a:t>
            </a:r>
            <a:r>
              <a:rPr lang="es-MX" b="1" dirty="0">
                <a:solidFill>
                  <a:schemeClr val="accent1">
                    <a:lumMod val="50000"/>
                  </a:schemeClr>
                </a:solidFill>
              </a:rPr>
              <a:t>valor agregado </a:t>
            </a:r>
            <a:r>
              <a:rPr lang="es-MX" dirty="0">
                <a:solidFill>
                  <a:schemeClr val="accent1">
                    <a:lumMod val="50000"/>
                  </a:schemeClr>
                </a:solidFill>
              </a:rPr>
              <a:t>al potencial cliente.</a:t>
            </a:r>
          </a:p>
          <a:p>
            <a:pPr marL="514350" indent="-514350">
              <a:buFontTx/>
              <a:buAutoNum type="arabicParenR"/>
              <a:defRPr/>
            </a:pPr>
            <a:r>
              <a:rPr lang="es-MX" dirty="0">
                <a:solidFill>
                  <a:schemeClr val="accent1">
                    <a:lumMod val="50000"/>
                  </a:schemeClr>
                </a:solidFill>
              </a:rPr>
              <a:t>Resuelve un </a:t>
            </a:r>
            <a:r>
              <a:rPr lang="es-MX" b="1" dirty="0">
                <a:solidFill>
                  <a:schemeClr val="accent1">
                    <a:lumMod val="50000"/>
                  </a:schemeClr>
                </a:solidFill>
              </a:rPr>
              <a:t>problema</a:t>
            </a:r>
            <a:r>
              <a:rPr lang="es-MX" dirty="0">
                <a:solidFill>
                  <a:schemeClr val="accent1">
                    <a:lumMod val="50000"/>
                  </a:schemeClr>
                </a:solidFill>
              </a:rPr>
              <a:t> o atiende una </a:t>
            </a:r>
            <a:r>
              <a:rPr lang="es-MX" b="1" dirty="0">
                <a:solidFill>
                  <a:schemeClr val="accent1">
                    <a:lumMod val="50000"/>
                  </a:schemeClr>
                </a:solidFill>
              </a:rPr>
              <a:t>oportunidad</a:t>
            </a:r>
            <a:r>
              <a:rPr lang="es-MX" dirty="0">
                <a:solidFill>
                  <a:schemeClr val="accent1">
                    <a:lumMod val="50000"/>
                  </a:schemeClr>
                </a:solidFill>
              </a:rPr>
              <a:t> relevante al menos regional.</a:t>
            </a:r>
          </a:p>
          <a:p>
            <a:pPr marL="514350" indent="-514350">
              <a:buFontTx/>
              <a:buAutoNum type="arabicParenR"/>
              <a:defRPr/>
            </a:pPr>
            <a:r>
              <a:rPr lang="es-MX" dirty="0">
                <a:solidFill>
                  <a:schemeClr val="accent1">
                    <a:lumMod val="50000"/>
                  </a:schemeClr>
                </a:solidFill>
              </a:rPr>
              <a:t>Creación del equipo emprendedor.</a:t>
            </a:r>
          </a:p>
        </p:txBody>
      </p:sp>
      <p:sp>
        <p:nvSpPr>
          <p:cNvPr id="21" name="CuadroTexto 20">
            <a:extLst>
              <a:ext uri="{FF2B5EF4-FFF2-40B4-BE49-F238E27FC236}">
                <a16:creationId xmlns:a16="http://schemas.microsoft.com/office/drawing/2014/main" id="{D82248AA-C2F4-B1EF-91C3-52C9C96F9A42}"/>
              </a:ext>
            </a:extLst>
          </p:cNvPr>
          <p:cNvSpPr txBox="1"/>
          <p:nvPr/>
        </p:nvSpPr>
        <p:spPr>
          <a:xfrm>
            <a:off x="6096000" y="2518089"/>
            <a:ext cx="6096000" cy="369332"/>
          </a:xfrm>
          <a:prstGeom prst="rect">
            <a:avLst/>
          </a:prstGeom>
          <a:noFill/>
        </p:spPr>
        <p:txBody>
          <a:bodyPr wrap="square">
            <a:spAutoFit/>
          </a:bodyPr>
          <a:lstStyle/>
          <a:p>
            <a:pPr marL="342900" indent="-342900">
              <a:lnSpc>
                <a:spcPct val="100000"/>
              </a:lnSpc>
              <a:spcBef>
                <a:spcPct val="0"/>
              </a:spcBef>
              <a:buFont typeface="Wingdings" panose="05000000000000000000" pitchFamily="2" charset="2"/>
              <a:buChar char="Ø"/>
            </a:pPr>
            <a:r>
              <a:rPr lang="es-MX" altLang="es-CL" b="1" dirty="0">
                <a:latin typeface="Bradley Hand ITC" panose="03070402050302030203" pitchFamily="66" charset="0"/>
              </a:rPr>
              <a:t>Somos los primeros en Chile haciendo esto…</a:t>
            </a:r>
          </a:p>
        </p:txBody>
      </p:sp>
      <p:sp>
        <p:nvSpPr>
          <p:cNvPr id="23" name="CuadroTexto 22">
            <a:extLst>
              <a:ext uri="{FF2B5EF4-FFF2-40B4-BE49-F238E27FC236}">
                <a16:creationId xmlns:a16="http://schemas.microsoft.com/office/drawing/2014/main" id="{0574F8FB-A436-4A2D-6572-569EE4D9A5C9}"/>
              </a:ext>
            </a:extLst>
          </p:cNvPr>
          <p:cNvSpPr txBox="1"/>
          <p:nvPr/>
        </p:nvSpPr>
        <p:spPr>
          <a:xfrm>
            <a:off x="6096000" y="2923780"/>
            <a:ext cx="6096000" cy="369332"/>
          </a:xfrm>
          <a:prstGeom prst="rect">
            <a:avLst/>
          </a:prstGeom>
          <a:noFill/>
        </p:spPr>
        <p:txBody>
          <a:bodyPr wrap="square">
            <a:spAutoFit/>
          </a:bodyPr>
          <a:lstStyle/>
          <a:p>
            <a:pPr marL="342900" indent="-342900">
              <a:lnSpc>
                <a:spcPct val="100000"/>
              </a:lnSpc>
              <a:spcBef>
                <a:spcPct val="0"/>
              </a:spcBef>
              <a:buFont typeface="Wingdings" panose="05000000000000000000" pitchFamily="2" charset="2"/>
              <a:buChar char="Ø"/>
            </a:pPr>
            <a:r>
              <a:rPr lang="es-MX" altLang="es-CL" b="1" dirty="0">
                <a:latin typeface="Bradley Hand ITC" panose="03070402050302030203" pitchFamily="66" charset="0"/>
              </a:rPr>
              <a:t>Es un producto de mejor calidad..</a:t>
            </a:r>
          </a:p>
        </p:txBody>
      </p:sp>
      <p:sp>
        <p:nvSpPr>
          <p:cNvPr id="25" name="CuadroTexto 24">
            <a:extLst>
              <a:ext uri="{FF2B5EF4-FFF2-40B4-BE49-F238E27FC236}">
                <a16:creationId xmlns:a16="http://schemas.microsoft.com/office/drawing/2014/main" id="{1A52E801-C5C3-CF10-E35B-F45726967DA8}"/>
              </a:ext>
            </a:extLst>
          </p:cNvPr>
          <p:cNvSpPr txBox="1"/>
          <p:nvPr/>
        </p:nvSpPr>
        <p:spPr>
          <a:xfrm>
            <a:off x="6096000" y="3316255"/>
            <a:ext cx="6096000" cy="369332"/>
          </a:xfrm>
          <a:prstGeom prst="rect">
            <a:avLst/>
          </a:prstGeom>
          <a:noFill/>
        </p:spPr>
        <p:txBody>
          <a:bodyPr wrap="square">
            <a:spAutoFit/>
          </a:bodyPr>
          <a:lstStyle/>
          <a:p>
            <a:pPr marL="342900" indent="-342900">
              <a:lnSpc>
                <a:spcPct val="100000"/>
              </a:lnSpc>
              <a:spcBef>
                <a:spcPct val="0"/>
              </a:spcBef>
              <a:buFont typeface="Wingdings" panose="05000000000000000000" pitchFamily="2" charset="2"/>
              <a:buChar char="Ø"/>
            </a:pPr>
            <a:r>
              <a:rPr lang="es-MX" altLang="es-CL" b="1" dirty="0">
                <a:latin typeface="Bradley Hand ITC" panose="03070402050302030203" pitchFamily="66" charset="0"/>
              </a:rPr>
              <a:t>La solución es única, no existe en esta región...</a:t>
            </a:r>
          </a:p>
        </p:txBody>
      </p:sp>
      <p:sp>
        <p:nvSpPr>
          <p:cNvPr id="7" name="CuadroTexto 6">
            <a:extLst>
              <a:ext uri="{FF2B5EF4-FFF2-40B4-BE49-F238E27FC236}">
                <a16:creationId xmlns:a16="http://schemas.microsoft.com/office/drawing/2014/main" id="{226EE3CA-EA05-1D89-2ADD-8F115C4396F0}"/>
              </a:ext>
            </a:extLst>
          </p:cNvPr>
          <p:cNvSpPr txBox="1"/>
          <p:nvPr/>
        </p:nvSpPr>
        <p:spPr>
          <a:xfrm>
            <a:off x="302004" y="371611"/>
            <a:ext cx="1661020" cy="710785"/>
          </a:xfrm>
          <a:prstGeom prst="rect">
            <a:avLst/>
          </a:prstGeom>
          <a:solidFill>
            <a:srgbClr val="FFFFFF"/>
          </a:solidFill>
        </p:spPr>
        <p:txBody>
          <a:bodyPr wrap="square" rtlCol="0">
            <a:spAutoFit/>
          </a:bodyPr>
          <a:lstStyle/>
          <a:p>
            <a:endParaRPr lang="es-CL" dirty="0"/>
          </a:p>
        </p:txBody>
      </p:sp>
      <p:pic>
        <p:nvPicPr>
          <p:cNvPr id="8" name="Imagen 7" descr="Logotipo&#10;&#10;Descripción generada automáticamente">
            <a:extLst>
              <a:ext uri="{FF2B5EF4-FFF2-40B4-BE49-F238E27FC236}">
                <a16:creationId xmlns:a16="http://schemas.microsoft.com/office/drawing/2014/main" id="{7AAB82F9-4BAD-9D83-5665-E0A3E9B4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04" y="285154"/>
            <a:ext cx="1661020" cy="934324"/>
          </a:xfrm>
          <a:prstGeom prst="rect">
            <a:avLst/>
          </a:prstGeom>
        </p:spPr>
      </p:pic>
    </p:spTree>
    <p:extLst>
      <p:ext uri="{BB962C8B-B14F-4D97-AF65-F5344CB8AC3E}">
        <p14:creationId xmlns:p14="http://schemas.microsoft.com/office/powerpoint/2010/main" val="130043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3"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n 25" descr="Patrón de fondo&#10;&#10;Descripción generada automáticamente">
            <a:extLst>
              <a:ext uri="{FF2B5EF4-FFF2-40B4-BE49-F238E27FC236}">
                <a16:creationId xmlns:a16="http://schemas.microsoft.com/office/drawing/2014/main" id="{976F21E5-E2A7-DD04-CFAA-A5DC6D055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6"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ángulo 51">
            <a:extLst>
              <a:ext uri="{FF2B5EF4-FFF2-40B4-BE49-F238E27FC236}">
                <a16:creationId xmlns:a16="http://schemas.microsoft.com/office/drawing/2014/main" id="{D89F3330-5705-8E3A-5191-6D943621E1A9}"/>
              </a:ext>
            </a:extLst>
          </p:cNvPr>
          <p:cNvSpPr/>
          <p:nvPr/>
        </p:nvSpPr>
        <p:spPr>
          <a:xfrm>
            <a:off x="3471863" y="373063"/>
            <a:ext cx="5383212" cy="401637"/>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L">
              <a:solidFill>
                <a:srgbClr val="FB7C74"/>
              </a:solidFill>
            </a:endParaRPr>
          </a:p>
        </p:txBody>
      </p:sp>
      <p:sp>
        <p:nvSpPr>
          <p:cNvPr id="51" name="Título 1">
            <a:extLst>
              <a:ext uri="{FF2B5EF4-FFF2-40B4-BE49-F238E27FC236}">
                <a16:creationId xmlns:a16="http://schemas.microsoft.com/office/drawing/2014/main" id="{F582784A-EA41-CC16-F5B6-68B03283EA0D}"/>
              </a:ext>
            </a:extLst>
          </p:cNvPr>
          <p:cNvSpPr>
            <a:spLocks noGrp="1"/>
          </p:cNvSpPr>
          <p:nvPr>
            <p:ph type="ctrTitle"/>
          </p:nvPr>
        </p:nvSpPr>
        <p:spPr>
          <a:xfrm>
            <a:off x="3471863" y="-90488"/>
            <a:ext cx="5268912" cy="946151"/>
          </a:xfrm>
        </p:spPr>
        <p:txBody>
          <a:bodyPr rtlCol="0">
            <a:normAutofit/>
          </a:bodyPr>
          <a:lstStyle/>
          <a:p>
            <a:pPr eaLnBrk="1" fontAlgn="auto" hangingPunct="1">
              <a:lnSpc>
                <a:spcPct val="100000"/>
              </a:lnSpc>
              <a:spcAft>
                <a:spcPts val="0"/>
              </a:spcAft>
              <a:defRPr/>
            </a:pPr>
            <a:r>
              <a:rPr lang="es-419" sz="3200" b="1" i="1" dirty="0">
                <a:solidFill>
                  <a:schemeClr val="bg1"/>
                </a:solidFill>
                <a:latin typeface="+mn-lt"/>
              </a:rPr>
              <a:t>FECHAS CONVOCATORIA</a:t>
            </a:r>
            <a:endParaRPr lang="es-CL" sz="3200" b="1" i="1" dirty="0">
              <a:solidFill>
                <a:schemeClr val="bg1"/>
              </a:solidFill>
              <a:latin typeface="+mn-lt"/>
            </a:endParaRPr>
          </a:p>
        </p:txBody>
      </p:sp>
      <p:sp>
        <p:nvSpPr>
          <p:cNvPr id="10" name="Rectángulo 9">
            <a:extLst>
              <a:ext uri="{FF2B5EF4-FFF2-40B4-BE49-F238E27FC236}">
                <a16:creationId xmlns:a16="http://schemas.microsoft.com/office/drawing/2014/main" id="{2325FF30-480B-54A1-61A9-05BE1AD5891B}"/>
              </a:ext>
            </a:extLst>
          </p:cNvPr>
          <p:cNvSpPr/>
          <p:nvPr/>
        </p:nvSpPr>
        <p:spPr>
          <a:xfrm>
            <a:off x="3123518" y="778352"/>
            <a:ext cx="6156960" cy="401637"/>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sz="3200" b="1" i="1" dirty="0">
                <a:solidFill>
                  <a:schemeClr val="bg1"/>
                </a:solidFill>
                <a:ea typeface="+mj-ea"/>
                <a:cs typeface="+mj-cs"/>
              </a:rPr>
              <a:t>SEMILLA EXPANDE MUJERES</a:t>
            </a:r>
            <a:endParaRPr lang="es-CL" sz="3200" b="1" i="1" dirty="0">
              <a:solidFill>
                <a:schemeClr val="bg1"/>
              </a:solidFill>
              <a:ea typeface="+mj-ea"/>
              <a:cs typeface="+mj-cs"/>
            </a:endParaRPr>
          </a:p>
        </p:txBody>
      </p:sp>
      <p:sp>
        <p:nvSpPr>
          <p:cNvPr id="2" name="CuadroTexto 1">
            <a:extLst>
              <a:ext uri="{FF2B5EF4-FFF2-40B4-BE49-F238E27FC236}">
                <a16:creationId xmlns:a16="http://schemas.microsoft.com/office/drawing/2014/main" id="{E2D39F38-8B7A-00A2-624E-CAAED513D0A2}"/>
              </a:ext>
            </a:extLst>
          </p:cNvPr>
          <p:cNvSpPr txBox="1"/>
          <p:nvPr/>
        </p:nvSpPr>
        <p:spPr>
          <a:xfrm>
            <a:off x="1216404" y="2551837"/>
            <a:ext cx="5377343" cy="2800767"/>
          </a:xfrm>
          <a:prstGeom prst="rect">
            <a:avLst/>
          </a:prstGeom>
          <a:noFill/>
        </p:spPr>
        <p:txBody>
          <a:bodyPr wrap="square" rtlCol="0">
            <a:spAutoFit/>
          </a:bodyPr>
          <a:lstStyle/>
          <a:p>
            <a:r>
              <a:rPr lang="es-MX" sz="3600" b="1" dirty="0"/>
              <a:t>POSTULACION</a:t>
            </a:r>
          </a:p>
          <a:p>
            <a:endParaRPr lang="es-MX" sz="2800" dirty="0"/>
          </a:p>
          <a:p>
            <a:r>
              <a:rPr lang="es-MX" sz="2800" dirty="0"/>
              <a:t>INICIO	 :  11/04/2024</a:t>
            </a:r>
          </a:p>
          <a:p>
            <a:endParaRPr lang="es-MX" sz="2800" dirty="0"/>
          </a:p>
          <a:p>
            <a:r>
              <a:rPr lang="es-MX" sz="2800" dirty="0"/>
              <a:t>TERMINO       : 14/05/2024		 </a:t>
            </a:r>
            <a:endParaRPr lang="es-CL" sz="2800" dirty="0"/>
          </a:p>
        </p:txBody>
      </p:sp>
      <p:pic>
        <p:nvPicPr>
          <p:cNvPr id="4" name="Imagen 3">
            <a:extLst>
              <a:ext uri="{FF2B5EF4-FFF2-40B4-BE49-F238E27FC236}">
                <a16:creationId xmlns:a16="http://schemas.microsoft.com/office/drawing/2014/main" id="{360A8662-9D60-2D65-BF30-CC8B49350945}"/>
              </a:ext>
            </a:extLst>
          </p:cNvPr>
          <p:cNvPicPr>
            <a:picLocks noChangeAspect="1"/>
          </p:cNvPicPr>
          <p:nvPr/>
        </p:nvPicPr>
        <p:blipFill>
          <a:blip r:embed="rId4"/>
          <a:stretch>
            <a:fillRect/>
          </a:stretch>
        </p:blipFill>
        <p:spPr>
          <a:xfrm>
            <a:off x="7306549" y="3008868"/>
            <a:ext cx="3333750" cy="1371600"/>
          </a:xfrm>
          <a:prstGeom prst="rect">
            <a:avLst/>
          </a:prstGeom>
        </p:spPr>
      </p:pic>
      <p:pic>
        <p:nvPicPr>
          <p:cNvPr id="5" name="Imagen 4" descr="Logotipo&#10;&#10;Descripción generada automáticamente">
            <a:extLst>
              <a:ext uri="{FF2B5EF4-FFF2-40B4-BE49-F238E27FC236}">
                <a16:creationId xmlns:a16="http://schemas.microsoft.com/office/drawing/2014/main" id="{9C778BD8-B3C6-9CDC-CE78-32B422482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38" y="209860"/>
            <a:ext cx="1954635" cy="1099482"/>
          </a:xfrm>
          <a:prstGeom prst="rect">
            <a:avLst/>
          </a:prstGeom>
        </p:spPr>
      </p:pic>
    </p:spTree>
    <p:extLst>
      <p:ext uri="{BB962C8B-B14F-4D97-AF65-F5344CB8AC3E}">
        <p14:creationId xmlns:p14="http://schemas.microsoft.com/office/powerpoint/2010/main" val="382490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28BB2-409D-1689-6C13-6DDB8D891FE9}"/>
              </a:ext>
            </a:extLst>
          </p:cNvPr>
          <p:cNvSpPr>
            <a:spLocks noGrp="1"/>
          </p:cNvSpPr>
          <p:nvPr>
            <p:ph type="title"/>
          </p:nvPr>
        </p:nvSpPr>
        <p:spPr/>
        <p:txBody>
          <a:bodyPr/>
          <a:lstStyle/>
          <a:p>
            <a:pPr algn="ctr"/>
            <a:r>
              <a:rPr lang="es-MX" dirty="0"/>
              <a:t>WEBINARS</a:t>
            </a:r>
            <a:endParaRPr lang="es-CL" dirty="0"/>
          </a:p>
        </p:txBody>
      </p:sp>
      <p:sp>
        <p:nvSpPr>
          <p:cNvPr id="3" name="Marcador de contenido 2">
            <a:extLst>
              <a:ext uri="{FF2B5EF4-FFF2-40B4-BE49-F238E27FC236}">
                <a16:creationId xmlns:a16="http://schemas.microsoft.com/office/drawing/2014/main" id="{90964A53-570D-1BF9-1407-DCC72495704D}"/>
              </a:ext>
            </a:extLst>
          </p:cNvPr>
          <p:cNvSpPr>
            <a:spLocks noGrp="1"/>
          </p:cNvSpPr>
          <p:nvPr>
            <p:ph idx="1"/>
          </p:nvPr>
        </p:nvSpPr>
        <p:spPr/>
        <p:txBody>
          <a:bodyPr/>
          <a:lstStyle/>
          <a:p>
            <a:r>
              <a:rPr lang="es-MX" dirty="0"/>
              <a:t>Jueves 25 de abril del 2024, 11.00 </a:t>
            </a:r>
            <a:r>
              <a:rPr lang="es-MX" dirty="0" err="1"/>
              <a:t>hrs</a:t>
            </a:r>
            <a:r>
              <a:rPr lang="es-MX" dirty="0"/>
              <a:t>. Postula Bien Semilla Inicia Mujeres: "Orientación sobre programa y postulación“</a:t>
            </a:r>
          </a:p>
          <a:p>
            <a:endParaRPr lang="es-MX" dirty="0"/>
          </a:p>
          <a:p>
            <a:endParaRPr lang="es-MX" dirty="0"/>
          </a:p>
          <a:p>
            <a:r>
              <a:rPr lang="es-MX" dirty="0"/>
              <a:t>Jueves 09 de mayo del 2024, 11.00 </a:t>
            </a:r>
            <a:r>
              <a:rPr lang="es-MX" dirty="0" err="1"/>
              <a:t>hrs</a:t>
            </a:r>
            <a:r>
              <a:rPr lang="es-MX" dirty="0"/>
              <a:t>. Postula Bien Semilla Expande Mujeres: "Orientación sobre errores comunes al momento de postular"</a:t>
            </a:r>
            <a:endParaRPr lang="es-CL" dirty="0"/>
          </a:p>
        </p:txBody>
      </p:sp>
    </p:spTree>
    <p:extLst>
      <p:ext uri="{BB962C8B-B14F-4D97-AF65-F5344CB8AC3E}">
        <p14:creationId xmlns:p14="http://schemas.microsoft.com/office/powerpoint/2010/main" val="66596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22" descr="Patrón de fondo&#10;&#10;Descripción generada automáticamente">
            <a:extLst>
              <a:ext uri="{FF2B5EF4-FFF2-40B4-BE49-F238E27FC236}">
                <a16:creationId xmlns:a16="http://schemas.microsoft.com/office/drawing/2014/main" id="{3BD5D0BD-9832-2D6A-D9BD-C23C5DE71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FC319BBC-D18C-653A-7CEB-7044CBECE831}"/>
              </a:ext>
            </a:extLst>
          </p:cNvPr>
          <p:cNvSpPr/>
          <p:nvPr/>
        </p:nvSpPr>
        <p:spPr>
          <a:xfrm>
            <a:off x="377825" y="3340754"/>
            <a:ext cx="2098247"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9208DFC3-BF55-71C0-1830-C64E580D6CDE}"/>
              </a:ext>
            </a:extLst>
          </p:cNvPr>
          <p:cNvSpPr>
            <a:spLocks noGrp="1"/>
          </p:cNvSpPr>
          <p:nvPr>
            <p:ph type="ctrTitle"/>
          </p:nvPr>
        </p:nvSpPr>
        <p:spPr>
          <a:xfrm>
            <a:off x="377825" y="2745442"/>
            <a:ext cx="4068763" cy="1049337"/>
          </a:xfrm>
        </p:spPr>
        <p:txBody>
          <a:bodyPr rtlCol="0">
            <a:normAutofit/>
          </a:bodyPr>
          <a:lstStyle/>
          <a:p>
            <a:pPr algn="l" eaLnBrk="1" fontAlgn="auto" hangingPunct="1">
              <a:lnSpc>
                <a:spcPct val="100000"/>
              </a:lnSpc>
              <a:spcAft>
                <a:spcPts val="0"/>
              </a:spcAft>
              <a:defRPr/>
            </a:pPr>
            <a:r>
              <a:rPr lang="es-MX" sz="2800" b="1" i="1" dirty="0">
                <a:solidFill>
                  <a:schemeClr val="bg1"/>
                </a:solidFill>
                <a:latin typeface="+mn-lt"/>
              </a:rPr>
              <a:t>PREGUNTAS</a:t>
            </a:r>
            <a:endParaRPr lang="es-CL" sz="2800" b="1" i="1" dirty="0">
              <a:solidFill>
                <a:schemeClr val="bg1"/>
              </a:solidFill>
              <a:latin typeface="+mn-lt"/>
            </a:endParaRPr>
          </a:p>
        </p:txBody>
      </p:sp>
      <p:pic>
        <p:nvPicPr>
          <p:cNvPr id="4" name="Imagen 3" descr="Imagen que contiene persona, hombre, vistiendo, sostener&#10;&#10;Descripción generada automáticamente">
            <a:extLst>
              <a:ext uri="{FF2B5EF4-FFF2-40B4-BE49-F238E27FC236}">
                <a16:creationId xmlns:a16="http://schemas.microsoft.com/office/drawing/2014/main" id="{4078D183-2355-6E77-60C9-A9B7CE2BD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727" y="0"/>
            <a:ext cx="8092273" cy="6857999"/>
          </a:xfrm>
          <a:prstGeom prst="rect">
            <a:avLst/>
          </a:prstGeom>
        </p:spPr>
      </p:pic>
      <p:pic>
        <p:nvPicPr>
          <p:cNvPr id="3" name="Imagen 2" descr="Logotipo&#10;&#10;Descripción generada automáticamente">
            <a:extLst>
              <a:ext uri="{FF2B5EF4-FFF2-40B4-BE49-F238E27FC236}">
                <a16:creationId xmlns:a16="http://schemas.microsoft.com/office/drawing/2014/main" id="{71CA90E7-D896-3CCB-7840-BBABA18B8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428509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persona, hombre, tabla, mujer&#10;&#10;Descripción generada automáticamente">
            <a:extLst>
              <a:ext uri="{FF2B5EF4-FFF2-40B4-BE49-F238E27FC236}">
                <a16:creationId xmlns:a16="http://schemas.microsoft.com/office/drawing/2014/main" id="{3207EEC2-EF9E-76F6-4A6F-BDECB375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688" y="0"/>
            <a:ext cx="5690532" cy="6858000"/>
          </a:xfrm>
          <a:prstGeom prst="rect">
            <a:avLst/>
          </a:prstGeom>
        </p:spPr>
      </p:pic>
      <p:sp>
        <p:nvSpPr>
          <p:cNvPr id="2" name="Subtítulo 2">
            <a:extLst>
              <a:ext uri="{FF2B5EF4-FFF2-40B4-BE49-F238E27FC236}">
                <a16:creationId xmlns:a16="http://schemas.microsoft.com/office/drawing/2014/main" id="{60154717-55FB-5A50-2327-A0B4B6A6D87D}"/>
              </a:ext>
            </a:extLst>
          </p:cNvPr>
          <p:cNvSpPr txBox="1">
            <a:spLocks noChangeArrowheads="1"/>
          </p:cNvSpPr>
          <p:nvPr/>
        </p:nvSpPr>
        <p:spPr>
          <a:xfrm>
            <a:off x="1657331" y="1798284"/>
            <a:ext cx="2120764" cy="8941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s-CL" sz="2800" dirty="0">
                <a:solidFill>
                  <a:srgbClr val="221E7C"/>
                </a:solidFill>
              </a:rPr>
              <a:t>Semilla</a:t>
            </a:r>
          </a:p>
          <a:p>
            <a:pPr algn="l">
              <a:lnSpc>
                <a:spcPct val="100000"/>
              </a:lnSpc>
              <a:spcBef>
                <a:spcPts val="0"/>
              </a:spcBef>
            </a:pPr>
            <a:r>
              <a:rPr lang="es-CL" sz="2800" b="1" dirty="0">
                <a:solidFill>
                  <a:srgbClr val="221E7C"/>
                </a:solidFill>
              </a:rPr>
              <a:t>Inicia Mujer</a:t>
            </a:r>
            <a:endParaRPr lang="es-CL" altLang="es-CL" sz="3600" b="1" dirty="0">
              <a:solidFill>
                <a:srgbClr val="221E7C"/>
              </a:solidFill>
            </a:endParaRPr>
          </a:p>
        </p:txBody>
      </p:sp>
      <p:cxnSp>
        <p:nvCxnSpPr>
          <p:cNvPr id="3" name="Conector recto 2">
            <a:extLst>
              <a:ext uri="{FF2B5EF4-FFF2-40B4-BE49-F238E27FC236}">
                <a16:creationId xmlns:a16="http://schemas.microsoft.com/office/drawing/2014/main" id="{F8D70AC8-1E5F-B760-A300-122A4863C78F}"/>
              </a:ext>
            </a:extLst>
          </p:cNvPr>
          <p:cNvCxnSpPr>
            <a:cxnSpLocks/>
          </p:cNvCxnSpPr>
          <p:nvPr/>
        </p:nvCxnSpPr>
        <p:spPr>
          <a:xfrm>
            <a:off x="1727888" y="2768219"/>
            <a:ext cx="1953953" cy="0"/>
          </a:xfrm>
          <a:prstGeom prst="line">
            <a:avLst/>
          </a:prstGeom>
          <a:ln w="31750">
            <a:solidFill>
              <a:srgbClr val="221E7C"/>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Forma&#10;&#10;Descripción generada automáticamente">
            <a:extLst>
              <a:ext uri="{FF2B5EF4-FFF2-40B4-BE49-F238E27FC236}">
                <a16:creationId xmlns:a16="http://schemas.microsoft.com/office/drawing/2014/main" id="{05992494-FDD0-A1A9-07BD-EC51DBC36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62" y="1912862"/>
            <a:ext cx="801353" cy="855357"/>
          </a:xfrm>
          <a:prstGeom prst="rect">
            <a:avLst/>
          </a:prstGeom>
        </p:spPr>
      </p:pic>
      <p:sp>
        <p:nvSpPr>
          <p:cNvPr id="6" name="Subtítulo 2">
            <a:extLst>
              <a:ext uri="{FF2B5EF4-FFF2-40B4-BE49-F238E27FC236}">
                <a16:creationId xmlns:a16="http://schemas.microsoft.com/office/drawing/2014/main" id="{674F0D3E-83BC-EAE0-7FE3-6CD26C513822}"/>
              </a:ext>
            </a:extLst>
          </p:cNvPr>
          <p:cNvSpPr txBox="1">
            <a:spLocks noChangeArrowheads="1"/>
          </p:cNvSpPr>
          <p:nvPr/>
        </p:nvSpPr>
        <p:spPr>
          <a:xfrm>
            <a:off x="720062" y="545433"/>
            <a:ext cx="2384264" cy="395898"/>
          </a:xfrm>
          <a:prstGeom prst="rect">
            <a:avLst/>
          </a:prstGeom>
          <a:solidFill>
            <a:srgbClr val="FD8983"/>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s-CL" sz="1800" dirty="0">
                <a:solidFill>
                  <a:srgbClr val="221E7C"/>
                </a:solidFill>
              </a:rPr>
              <a:t>Convocatorias 2024</a:t>
            </a:r>
            <a:endParaRPr lang="es-CL" altLang="es-CL" b="1" dirty="0">
              <a:solidFill>
                <a:srgbClr val="221E7C"/>
              </a:solidFill>
            </a:endParaRPr>
          </a:p>
        </p:txBody>
      </p:sp>
      <p:sp>
        <p:nvSpPr>
          <p:cNvPr id="23" name="Subtítulo 2">
            <a:extLst>
              <a:ext uri="{FF2B5EF4-FFF2-40B4-BE49-F238E27FC236}">
                <a16:creationId xmlns:a16="http://schemas.microsoft.com/office/drawing/2014/main" id="{8498709C-F414-BDF4-0DF4-99B5906B5619}"/>
              </a:ext>
            </a:extLst>
          </p:cNvPr>
          <p:cNvSpPr>
            <a:spLocks noGrp="1" noChangeArrowheads="1"/>
          </p:cNvSpPr>
          <p:nvPr>
            <p:ph type="subTitle" idx="1"/>
          </p:nvPr>
        </p:nvSpPr>
        <p:spPr>
          <a:xfrm>
            <a:off x="670640" y="3330429"/>
            <a:ext cx="5425359" cy="2753132"/>
          </a:xfrm>
        </p:spPr>
        <p:txBody>
          <a:bodyPr>
            <a:normAutofit fontScale="92500"/>
          </a:bodyPr>
          <a:lstStyle/>
          <a:p>
            <a:pPr algn="just" eaLnBrk="1" hangingPunct="1">
              <a:lnSpc>
                <a:spcPct val="100000"/>
              </a:lnSpc>
            </a:pPr>
            <a:r>
              <a:rPr lang="es-CL" sz="1800" b="1" i="0" dirty="0">
                <a:solidFill>
                  <a:srgbClr val="221E7C"/>
                </a:solidFill>
                <a:effectLst/>
              </a:rPr>
              <a:t>Objetivo: </a:t>
            </a:r>
            <a:r>
              <a:rPr lang="es-CL" sz="1800" i="0" dirty="0">
                <a:solidFill>
                  <a:srgbClr val="221E7C"/>
                </a:solidFill>
                <a:effectLst/>
              </a:rPr>
              <a:t>Que los emprendimientos apoyados logren </a:t>
            </a:r>
            <a:r>
              <a:rPr lang="es-CL" sz="1800" dirty="0">
                <a:solidFill>
                  <a:srgbClr val="221E7C"/>
                </a:solidFill>
              </a:rPr>
              <a:t>la</a:t>
            </a:r>
            <a:r>
              <a:rPr lang="es-CL" sz="1800" i="0" dirty="0">
                <a:solidFill>
                  <a:srgbClr val="221E7C"/>
                </a:solidFill>
                <a:effectLst/>
              </a:rPr>
              <a:t> </a:t>
            </a:r>
            <a:r>
              <a:rPr lang="es-CL" sz="1800" b="1" i="0" dirty="0">
                <a:solidFill>
                  <a:srgbClr val="221E7C"/>
                </a:solidFill>
                <a:effectLst/>
              </a:rPr>
              <a:t>validación técnica y comercial </a:t>
            </a:r>
            <a:r>
              <a:rPr lang="es-CL" sz="1800" i="0" dirty="0">
                <a:solidFill>
                  <a:srgbClr val="221E7C"/>
                </a:solidFill>
                <a:effectLst/>
              </a:rPr>
              <a:t>de su solución.</a:t>
            </a:r>
          </a:p>
          <a:p>
            <a:pPr algn="just" eaLnBrk="1" hangingPunct="1">
              <a:lnSpc>
                <a:spcPct val="100000"/>
              </a:lnSpc>
            </a:pPr>
            <a:endParaRPr lang="es-CL" sz="1800" i="0" dirty="0">
              <a:solidFill>
                <a:srgbClr val="221E7C"/>
              </a:solidFill>
              <a:effectLst/>
            </a:endParaRPr>
          </a:p>
          <a:p>
            <a:pPr algn="just" eaLnBrk="1" hangingPunct="1">
              <a:lnSpc>
                <a:spcPct val="100000"/>
              </a:lnSpc>
            </a:pPr>
            <a:r>
              <a:rPr lang="es-CL" sz="1800" b="1" dirty="0">
                <a:solidFill>
                  <a:srgbClr val="221E7C"/>
                </a:solidFill>
              </a:rPr>
              <a:t>Características del emprendimiento: innovadores</a:t>
            </a:r>
            <a:r>
              <a:rPr lang="es-CL" sz="1800" dirty="0">
                <a:solidFill>
                  <a:srgbClr val="221E7C"/>
                </a:solidFill>
              </a:rPr>
              <a:t>, es decir, que presenten un </a:t>
            </a:r>
            <a:r>
              <a:rPr lang="es-CL" sz="1800" u="sng" dirty="0">
                <a:solidFill>
                  <a:srgbClr val="221E7C"/>
                </a:solidFill>
              </a:rPr>
              <a:t>nuevo</a:t>
            </a:r>
            <a:r>
              <a:rPr lang="es-CL" sz="1800" dirty="0">
                <a:solidFill>
                  <a:srgbClr val="221E7C"/>
                </a:solidFill>
              </a:rPr>
              <a:t> o </a:t>
            </a:r>
            <a:r>
              <a:rPr lang="es-CL" sz="1800" u="sng" dirty="0">
                <a:solidFill>
                  <a:srgbClr val="221E7C"/>
                </a:solidFill>
              </a:rPr>
              <a:t>mejorado</a:t>
            </a:r>
            <a:r>
              <a:rPr lang="es-CL" sz="1800" dirty="0">
                <a:solidFill>
                  <a:srgbClr val="221E7C"/>
                </a:solidFill>
              </a:rPr>
              <a:t> producto respecto de otras soluciones ya disponibles; corresponda a una </a:t>
            </a:r>
            <a:r>
              <a:rPr lang="es-CL" sz="1800" b="1" dirty="0">
                <a:solidFill>
                  <a:srgbClr val="221E7C"/>
                </a:solidFill>
              </a:rPr>
              <a:t>creación del equipo emprendedor</a:t>
            </a:r>
            <a:r>
              <a:rPr lang="es-CL" sz="1800" dirty="0">
                <a:solidFill>
                  <a:srgbClr val="221E7C"/>
                </a:solidFill>
              </a:rPr>
              <a:t>, que atienda una </a:t>
            </a:r>
            <a:r>
              <a:rPr lang="es-CL" sz="1800" b="1" dirty="0">
                <a:solidFill>
                  <a:srgbClr val="221E7C"/>
                </a:solidFill>
              </a:rPr>
              <a:t>problemática</a:t>
            </a:r>
            <a:r>
              <a:rPr lang="es-CL" sz="1800" dirty="0">
                <a:solidFill>
                  <a:srgbClr val="221E7C"/>
                </a:solidFill>
              </a:rPr>
              <a:t> u </a:t>
            </a:r>
            <a:r>
              <a:rPr lang="es-CL" sz="1800" b="1" dirty="0">
                <a:solidFill>
                  <a:srgbClr val="221E7C"/>
                </a:solidFill>
              </a:rPr>
              <a:t>oportunidad relevante </a:t>
            </a:r>
            <a:r>
              <a:rPr lang="es-CL" sz="1800" dirty="0">
                <a:solidFill>
                  <a:srgbClr val="221E7C"/>
                </a:solidFill>
              </a:rPr>
              <a:t>al menos a nivel </a:t>
            </a:r>
            <a:r>
              <a:rPr lang="es-CL" sz="1800" b="1" dirty="0">
                <a:solidFill>
                  <a:srgbClr val="221E7C"/>
                </a:solidFill>
              </a:rPr>
              <a:t>regional </a:t>
            </a:r>
            <a:r>
              <a:rPr lang="es-CL" sz="1800" dirty="0">
                <a:solidFill>
                  <a:srgbClr val="221E7C"/>
                </a:solidFill>
              </a:rPr>
              <a:t>y con </a:t>
            </a:r>
            <a:r>
              <a:rPr lang="es-CL" sz="1800" b="1" dirty="0">
                <a:solidFill>
                  <a:srgbClr val="221E7C"/>
                </a:solidFill>
              </a:rPr>
              <a:t>potencial </a:t>
            </a:r>
            <a:r>
              <a:rPr lang="es-CL" sz="1800" dirty="0">
                <a:solidFill>
                  <a:srgbClr val="221E7C"/>
                </a:solidFill>
              </a:rPr>
              <a:t>de expandirse a nuevos mercados.</a:t>
            </a:r>
            <a:endParaRPr lang="es-CL" altLang="es-CL" sz="1800" dirty="0">
              <a:solidFill>
                <a:srgbClr val="221E7C"/>
              </a:solidFill>
            </a:endParaRPr>
          </a:p>
        </p:txBody>
      </p:sp>
      <p:pic>
        <p:nvPicPr>
          <p:cNvPr id="5" name="Gráfico 4">
            <a:extLst>
              <a:ext uri="{FF2B5EF4-FFF2-40B4-BE49-F238E27FC236}">
                <a16:creationId xmlns:a16="http://schemas.microsoft.com/office/drawing/2014/main" id="{4DFB7A74-BDE5-02C1-5C88-EC81A05AFA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3794" y="436145"/>
            <a:ext cx="1117652" cy="358519"/>
          </a:xfrm>
          <a:prstGeom prst="rect">
            <a:avLst/>
          </a:prstGeom>
        </p:spPr>
      </p:pic>
    </p:spTree>
    <p:extLst>
      <p:ext uri="{BB962C8B-B14F-4D97-AF65-F5344CB8AC3E}">
        <p14:creationId xmlns:p14="http://schemas.microsoft.com/office/powerpoint/2010/main" val="1953460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persona, hombre, tabla, mujer&#10;&#10;Descripción generada automáticamente">
            <a:extLst>
              <a:ext uri="{FF2B5EF4-FFF2-40B4-BE49-F238E27FC236}">
                <a16:creationId xmlns:a16="http://schemas.microsoft.com/office/drawing/2014/main" id="{79D3D229-DB4C-2D73-F624-F312B8A9A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688" y="0"/>
            <a:ext cx="5690532" cy="6858000"/>
          </a:xfrm>
          <a:prstGeom prst="rect">
            <a:avLst/>
          </a:prstGeom>
        </p:spPr>
      </p:pic>
      <p:sp>
        <p:nvSpPr>
          <p:cNvPr id="2" name="Subtítulo 2">
            <a:extLst>
              <a:ext uri="{FF2B5EF4-FFF2-40B4-BE49-F238E27FC236}">
                <a16:creationId xmlns:a16="http://schemas.microsoft.com/office/drawing/2014/main" id="{60154717-55FB-5A50-2327-A0B4B6A6D87D}"/>
              </a:ext>
            </a:extLst>
          </p:cNvPr>
          <p:cNvSpPr txBox="1">
            <a:spLocks noChangeArrowheads="1"/>
          </p:cNvSpPr>
          <p:nvPr/>
        </p:nvSpPr>
        <p:spPr>
          <a:xfrm>
            <a:off x="1657331" y="1798284"/>
            <a:ext cx="2120764" cy="89419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s-CL" sz="2800" dirty="0">
                <a:solidFill>
                  <a:srgbClr val="221E7C"/>
                </a:solidFill>
              </a:rPr>
              <a:t>Semilla</a:t>
            </a:r>
          </a:p>
          <a:p>
            <a:pPr algn="l">
              <a:lnSpc>
                <a:spcPct val="100000"/>
              </a:lnSpc>
              <a:spcBef>
                <a:spcPts val="0"/>
              </a:spcBef>
            </a:pPr>
            <a:r>
              <a:rPr lang="es-CL" sz="2800" b="1" dirty="0">
                <a:solidFill>
                  <a:srgbClr val="221E7C"/>
                </a:solidFill>
              </a:rPr>
              <a:t>Inicia Mujer</a:t>
            </a:r>
            <a:endParaRPr lang="es-CL" altLang="es-CL" sz="3600" b="1" dirty="0">
              <a:solidFill>
                <a:srgbClr val="221E7C"/>
              </a:solidFill>
            </a:endParaRPr>
          </a:p>
        </p:txBody>
      </p:sp>
      <p:cxnSp>
        <p:nvCxnSpPr>
          <p:cNvPr id="3" name="Conector recto 2">
            <a:extLst>
              <a:ext uri="{FF2B5EF4-FFF2-40B4-BE49-F238E27FC236}">
                <a16:creationId xmlns:a16="http://schemas.microsoft.com/office/drawing/2014/main" id="{F8D70AC8-1E5F-B760-A300-122A4863C78F}"/>
              </a:ext>
            </a:extLst>
          </p:cNvPr>
          <p:cNvCxnSpPr>
            <a:cxnSpLocks/>
          </p:cNvCxnSpPr>
          <p:nvPr/>
        </p:nvCxnSpPr>
        <p:spPr>
          <a:xfrm>
            <a:off x="1727888" y="2768219"/>
            <a:ext cx="1953953" cy="0"/>
          </a:xfrm>
          <a:prstGeom prst="line">
            <a:avLst/>
          </a:prstGeom>
          <a:ln w="31750">
            <a:solidFill>
              <a:srgbClr val="221E7C"/>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Forma&#10;&#10;Descripción generada automáticamente">
            <a:extLst>
              <a:ext uri="{FF2B5EF4-FFF2-40B4-BE49-F238E27FC236}">
                <a16:creationId xmlns:a16="http://schemas.microsoft.com/office/drawing/2014/main" id="{05992494-FDD0-A1A9-07BD-EC51DBC36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62" y="1912862"/>
            <a:ext cx="801353" cy="855357"/>
          </a:xfrm>
          <a:prstGeom prst="rect">
            <a:avLst/>
          </a:prstGeom>
        </p:spPr>
      </p:pic>
      <p:sp>
        <p:nvSpPr>
          <p:cNvPr id="6" name="Subtítulo 2">
            <a:extLst>
              <a:ext uri="{FF2B5EF4-FFF2-40B4-BE49-F238E27FC236}">
                <a16:creationId xmlns:a16="http://schemas.microsoft.com/office/drawing/2014/main" id="{674F0D3E-83BC-EAE0-7FE3-6CD26C513822}"/>
              </a:ext>
            </a:extLst>
          </p:cNvPr>
          <p:cNvSpPr txBox="1">
            <a:spLocks noChangeArrowheads="1"/>
          </p:cNvSpPr>
          <p:nvPr/>
        </p:nvSpPr>
        <p:spPr>
          <a:xfrm>
            <a:off x="720062" y="545433"/>
            <a:ext cx="2384264" cy="395898"/>
          </a:xfrm>
          <a:prstGeom prst="rect">
            <a:avLst/>
          </a:prstGeom>
          <a:solidFill>
            <a:srgbClr val="FD8983"/>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s-CL" sz="1800" dirty="0">
                <a:solidFill>
                  <a:srgbClr val="221E7C"/>
                </a:solidFill>
              </a:rPr>
              <a:t>Convocatorias 2024</a:t>
            </a:r>
            <a:endParaRPr lang="es-CL" altLang="es-CL" b="1" dirty="0">
              <a:solidFill>
                <a:srgbClr val="221E7C"/>
              </a:solidFill>
            </a:endParaRPr>
          </a:p>
        </p:txBody>
      </p:sp>
      <p:sp>
        <p:nvSpPr>
          <p:cNvPr id="23" name="Subtítulo 2">
            <a:extLst>
              <a:ext uri="{FF2B5EF4-FFF2-40B4-BE49-F238E27FC236}">
                <a16:creationId xmlns:a16="http://schemas.microsoft.com/office/drawing/2014/main" id="{8498709C-F414-BDF4-0DF4-99B5906B5619}"/>
              </a:ext>
            </a:extLst>
          </p:cNvPr>
          <p:cNvSpPr>
            <a:spLocks noGrp="1" noChangeArrowheads="1"/>
          </p:cNvSpPr>
          <p:nvPr>
            <p:ph type="subTitle" idx="1"/>
          </p:nvPr>
        </p:nvSpPr>
        <p:spPr>
          <a:xfrm>
            <a:off x="670640" y="3330429"/>
            <a:ext cx="5425359" cy="2753132"/>
          </a:xfrm>
        </p:spPr>
        <p:txBody>
          <a:bodyPr>
            <a:normAutofit fontScale="85000" lnSpcReduction="20000"/>
          </a:bodyPr>
          <a:lstStyle/>
          <a:p>
            <a:pPr algn="just" eaLnBrk="1" hangingPunct="1">
              <a:lnSpc>
                <a:spcPct val="100000"/>
              </a:lnSpc>
            </a:pPr>
            <a:r>
              <a:rPr lang="es-CL" sz="1800" b="1" i="0" dirty="0">
                <a:solidFill>
                  <a:srgbClr val="221E7C"/>
                </a:solidFill>
                <a:effectLst/>
              </a:rPr>
              <a:t>Resultados esperados del programa:</a:t>
            </a:r>
          </a:p>
          <a:p>
            <a:pPr marL="342900" indent="-342900" algn="just" eaLnBrk="1" hangingPunct="1">
              <a:lnSpc>
                <a:spcPct val="100000"/>
              </a:lnSpc>
              <a:buAutoNum type="alphaLcParenR"/>
            </a:pPr>
            <a:r>
              <a:rPr lang="es-CL" altLang="es-CL" sz="1800" dirty="0">
                <a:solidFill>
                  <a:srgbClr val="221E7C"/>
                </a:solidFill>
              </a:rPr>
              <a:t>Obtener la validación técnica del producto o servicio.</a:t>
            </a:r>
          </a:p>
          <a:p>
            <a:pPr marL="342900" indent="-342900" algn="just" eaLnBrk="1" hangingPunct="1">
              <a:lnSpc>
                <a:spcPct val="100000"/>
              </a:lnSpc>
              <a:buAutoNum type="alphaLcParenR"/>
            </a:pPr>
            <a:r>
              <a:rPr lang="es-CL" altLang="es-CL" sz="1800" dirty="0">
                <a:solidFill>
                  <a:srgbClr val="221E7C"/>
                </a:solidFill>
              </a:rPr>
              <a:t>Obtener los primeros ingresos por ventas.</a:t>
            </a:r>
          </a:p>
          <a:p>
            <a:pPr marL="342900" indent="-342900" algn="just" eaLnBrk="1" hangingPunct="1">
              <a:lnSpc>
                <a:spcPct val="100000"/>
              </a:lnSpc>
              <a:buAutoNum type="alphaLcParenR"/>
            </a:pPr>
            <a:r>
              <a:rPr lang="es-CL" altLang="es-CL" sz="1800" dirty="0">
                <a:solidFill>
                  <a:srgbClr val="221E7C"/>
                </a:solidFill>
              </a:rPr>
              <a:t>Recibir servicios de apoyo para el desarrollo del emprendimiento considerando: mentorías, El Viaje del Emprendedor (iniciados durante los 4 primeros meses de ejecución del proyecto).</a:t>
            </a:r>
          </a:p>
          <a:p>
            <a:pPr marL="342900" indent="-342900" algn="just" eaLnBrk="1" hangingPunct="1">
              <a:lnSpc>
                <a:spcPct val="100000"/>
              </a:lnSpc>
              <a:buAutoNum type="alphaLcParenR"/>
            </a:pPr>
            <a:r>
              <a:rPr lang="es-CL" altLang="es-CL" sz="1800" dirty="0">
                <a:solidFill>
                  <a:srgbClr val="221E7C"/>
                </a:solidFill>
              </a:rPr>
              <a:t>Disponer, durante la ejecución del proyecto de una estrategia que permita diagnosticar, priorizar, definir indicadores y diseñar un plan de acción de </a:t>
            </a:r>
            <a:r>
              <a:rPr lang="es-CL" altLang="es-CL" sz="1800" u="sng" dirty="0">
                <a:solidFill>
                  <a:srgbClr val="221E7C"/>
                </a:solidFill>
              </a:rPr>
              <a:t>medidas iniciales </a:t>
            </a:r>
            <a:r>
              <a:rPr lang="es-CL" altLang="es-CL" sz="1800" dirty="0">
                <a:solidFill>
                  <a:srgbClr val="221E7C"/>
                </a:solidFill>
              </a:rPr>
              <a:t>que contribuyan a realizar una </a:t>
            </a:r>
            <a:r>
              <a:rPr lang="es-CL" altLang="es-CL" sz="1800" u="sng" dirty="0">
                <a:solidFill>
                  <a:srgbClr val="221E7C"/>
                </a:solidFill>
              </a:rPr>
              <a:t>operación sostenible </a:t>
            </a:r>
            <a:r>
              <a:rPr lang="es-CL" altLang="es-CL" sz="1800" dirty="0">
                <a:solidFill>
                  <a:srgbClr val="221E7C"/>
                </a:solidFill>
              </a:rPr>
              <a:t>del emprendimiento.</a:t>
            </a:r>
          </a:p>
        </p:txBody>
      </p:sp>
      <p:pic>
        <p:nvPicPr>
          <p:cNvPr id="5" name="Gráfico 4">
            <a:extLst>
              <a:ext uri="{FF2B5EF4-FFF2-40B4-BE49-F238E27FC236}">
                <a16:creationId xmlns:a16="http://schemas.microsoft.com/office/drawing/2014/main" id="{4DFB7A74-BDE5-02C1-5C88-EC81A05AFA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3794" y="436145"/>
            <a:ext cx="1117652" cy="358519"/>
          </a:xfrm>
          <a:prstGeom prst="rect">
            <a:avLst/>
          </a:prstGeom>
        </p:spPr>
      </p:pic>
    </p:spTree>
    <p:extLst>
      <p:ext uri="{BB962C8B-B14F-4D97-AF65-F5344CB8AC3E}">
        <p14:creationId xmlns:p14="http://schemas.microsoft.com/office/powerpoint/2010/main" val="203158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22" descr="Patrón de fondo&#10;&#10;Descripción generada automáticamente">
            <a:extLst>
              <a:ext uri="{FF2B5EF4-FFF2-40B4-BE49-F238E27FC236}">
                <a16:creationId xmlns:a16="http://schemas.microsoft.com/office/drawing/2014/main" id="{637B20B7-AF02-F0EA-17BD-21E3F87B5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4" y="16062"/>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4E6E5CB3-D2C5-353C-F478-7C742D6DB0CB}"/>
              </a:ext>
            </a:extLst>
          </p:cNvPr>
          <p:cNvSpPr/>
          <p:nvPr/>
        </p:nvSpPr>
        <p:spPr>
          <a:xfrm>
            <a:off x="584199" y="2262188"/>
            <a:ext cx="1706938"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pic>
        <p:nvPicPr>
          <p:cNvPr id="6147" name="Imagen 5" descr="Imagen que contiene rueda, taza, foto, cd&#10;&#10;Descripción generada automáticamente">
            <a:extLst>
              <a:ext uri="{FF2B5EF4-FFF2-40B4-BE49-F238E27FC236}">
                <a16:creationId xmlns:a16="http://schemas.microsoft.com/office/drawing/2014/main" id="{3F9E6412-E8E2-1E7D-E204-E077E6E78B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87"/>
          <a:stretch/>
        </p:blipFill>
        <p:spPr bwMode="auto">
          <a:xfrm>
            <a:off x="5476874" y="32126"/>
            <a:ext cx="6698511" cy="682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C5CF1AF9-E428-BF21-0AC4-91B964B3B456}"/>
              </a:ext>
            </a:extLst>
          </p:cNvPr>
          <p:cNvSpPr/>
          <p:nvPr/>
        </p:nvSpPr>
        <p:spPr>
          <a:xfrm>
            <a:off x="584200" y="1808163"/>
            <a:ext cx="2842474"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8191DDA-918E-64A6-0DB0-6754C4205ADD}"/>
              </a:ext>
            </a:extLst>
          </p:cNvPr>
          <p:cNvSpPr>
            <a:spLocks noGrp="1"/>
          </p:cNvSpPr>
          <p:nvPr>
            <p:ph type="ctrTitle"/>
          </p:nvPr>
        </p:nvSpPr>
        <p:spPr>
          <a:xfrm>
            <a:off x="603092" y="1758196"/>
            <a:ext cx="2823582" cy="958016"/>
          </a:xfrm>
        </p:spPr>
        <p:txBody>
          <a:bodyPr rtlCol="0">
            <a:normAutofit/>
          </a:bodyPr>
          <a:lstStyle/>
          <a:p>
            <a:pPr algn="l" eaLnBrk="1" fontAlgn="auto" hangingPunct="1">
              <a:lnSpc>
                <a:spcPct val="100000"/>
              </a:lnSpc>
              <a:spcAft>
                <a:spcPts val="0"/>
              </a:spcAft>
              <a:defRPr/>
            </a:pPr>
            <a:r>
              <a:rPr lang="es-CL" sz="2800" b="1" i="1" dirty="0">
                <a:solidFill>
                  <a:schemeClr val="bg1"/>
                </a:solidFill>
                <a:latin typeface="+mn-lt"/>
              </a:rPr>
              <a:t>Semilla Inicia</a:t>
            </a:r>
            <a:br>
              <a:rPr lang="es-CL" sz="2800" b="1" i="1" dirty="0">
                <a:solidFill>
                  <a:schemeClr val="bg1"/>
                </a:solidFill>
                <a:latin typeface="+mn-lt"/>
              </a:rPr>
            </a:br>
            <a:r>
              <a:rPr lang="es-CL" sz="2800" b="1" i="1" dirty="0">
                <a:solidFill>
                  <a:schemeClr val="bg1"/>
                </a:solidFill>
                <a:latin typeface="+mn-lt"/>
              </a:rPr>
              <a:t>Mujeres </a:t>
            </a:r>
          </a:p>
        </p:txBody>
      </p:sp>
      <p:sp>
        <p:nvSpPr>
          <p:cNvPr id="6151" name="Subtítulo 2">
            <a:extLst>
              <a:ext uri="{FF2B5EF4-FFF2-40B4-BE49-F238E27FC236}">
                <a16:creationId xmlns:a16="http://schemas.microsoft.com/office/drawing/2014/main" id="{62441BE9-25FD-05F8-E591-D64C3F2E47A8}"/>
              </a:ext>
            </a:extLst>
          </p:cNvPr>
          <p:cNvSpPr>
            <a:spLocks noGrp="1" noChangeArrowheads="1"/>
          </p:cNvSpPr>
          <p:nvPr>
            <p:ph type="subTitle" idx="1"/>
          </p:nvPr>
        </p:nvSpPr>
        <p:spPr>
          <a:xfrm>
            <a:off x="584200" y="2638425"/>
            <a:ext cx="3932238" cy="3611563"/>
          </a:xfrm>
        </p:spPr>
        <p:txBody>
          <a:bodyPr/>
          <a:lstStyle/>
          <a:p>
            <a:pPr algn="l" eaLnBrk="1" hangingPunct="1">
              <a:lnSpc>
                <a:spcPct val="100000"/>
              </a:lnSpc>
            </a:pPr>
            <a:endParaRPr lang="es-CL" altLang="es-CL" sz="1800" dirty="0">
              <a:solidFill>
                <a:srgbClr val="221E7C"/>
              </a:solidFill>
            </a:endParaRPr>
          </a:p>
          <a:p>
            <a:pPr algn="l" eaLnBrk="1" hangingPunct="1">
              <a:lnSpc>
                <a:spcPct val="100000"/>
              </a:lnSpc>
            </a:pPr>
            <a:endParaRPr lang="es-CL" altLang="es-CL" sz="1800" dirty="0">
              <a:solidFill>
                <a:srgbClr val="221E7C"/>
              </a:solidFill>
            </a:endParaRPr>
          </a:p>
          <a:p>
            <a:pPr algn="l" eaLnBrk="1" hangingPunct="1">
              <a:lnSpc>
                <a:spcPct val="100000"/>
              </a:lnSpc>
            </a:pPr>
            <a:endParaRPr lang="es-CL" altLang="es-CL" sz="1800" dirty="0">
              <a:solidFill>
                <a:srgbClr val="221E7C"/>
              </a:solidFill>
            </a:endParaRPr>
          </a:p>
          <a:p>
            <a:pPr algn="l" eaLnBrk="1" hangingPunct="1">
              <a:lnSpc>
                <a:spcPct val="100000"/>
              </a:lnSpc>
            </a:pPr>
            <a:endParaRPr lang="es-CL" altLang="es-CL" sz="1800" dirty="0">
              <a:solidFill>
                <a:srgbClr val="221E7C"/>
              </a:solidFill>
            </a:endParaRPr>
          </a:p>
          <a:p>
            <a:pPr algn="l" eaLnBrk="1" hangingPunct="1">
              <a:lnSpc>
                <a:spcPct val="100000"/>
              </a:lnSpc>
            </a:pPr>
            <a:endParaRPr lang="es-CL" altLang="es-CL" sz="1800" dirty="0">
              <a:solidFill>
                <a:srgbClr val="221E7C"/>
              </a:solidFill>
            </a:endParaRPr>
          </a:p>
          <a:p>
            <a:pPr algn="l" eaLnBrk="1" hangingPunct="1">
              <a:lnSpc>
                <a:spcPct val="100000"/>
              </a:lnSpc>
            </a:pPr>
            <a:endParaRPr lang="es-CL" altLang="es-CL" sz="1800" dirty="0">
              <a:solidFill>
                <a:srgbClr val="221E7C"/>
              </a:solidFill>
            </a:endParaRPr>
          </a:p>
          <a:p>
            <a:pPr algn="l" eaLnBrk="1" hangingPunct="1">
              <a:lnSpc>
                <a:spcPct val="100000"/>
              </a:lnSpc>
            </a:pPr>
            <a:endParaRPr lang="es-CL" altLang="es-CL" sz="1800" b="1" dirty="0">
              <a:solidFill>
                <a:srgbClr val="221E7C"/>
              </a:solidFill>
            </a:endParaRPr>
          </a:p>
          <a:p>
            <a:pPr algn="l" eaLnBrk="1" hangingPunct="1">
              <a:lnSpc>
                <a:spcPct val="100000"/>
              </a:lnSpc>
            </a:pPr>
            <a:endParaRPr lang="es-CL" altLang="es-CL" sz="1800" b="1" dirty="0">
              <a:solidFill>
                <a:srgbClr val="221E7C"/>
              </a:solidFill>
            </a:endParaRPr>
          </a:p>
          <a:p>
            <a:pPr algn="l" eaLnBrk="1" hangingPunct="1">
              <a:lnSpc>
                <a:spcPct val="100000"/>
              </a:lnSpc>
            </a:pPr>
            <a:r>
              <a:rPr lang="es-CL" altLang="es-CL" sz="1800" b="1" dirty="0">
                <a:solidFill>
                  <a:srgbClr val="221E7C"/>
                </a:solidFill>
                <a:hlinkClick r:id="rId5"/>
              </a:rPr>
              <a:t>semillainicia@corfo.cl</a:t>
            </a:r>
            <a:r>
              <a:rPr lang="es-CL" altLang="es-CL" sz="1800" b="1" dirty="0">
                <a:solidFill>
                  <a:srgbClr val="221E7C"/>
                </a:solidFill>
              </a:rPr>
              <a:t> </a:t>
            </a:r>
          </a:p>
          <a:p>
            <a:pPr algn="l" eaLnBrk="1" hangingPunct="1">
              <a:lnSpc>
                <a:spcPct val="100000"/>
              </a:lnSpc>
            </a:pPr>
            <a:r>
              <a:rPr lang="es-CL" altLang="es-CL" sz="1800" dirty="0">
                <a:solidFill>
                  <a:srgbClr val="221E7C"/>
                </a:solidFill>
              </a:rPr>
              <a:t> </a:t>
            </a:r>
          </a:p>
        </p:txBody>
      </p:sp>
      <p:sp>
        <p:nvSpPr>
          <p:cNvPr id="6157" name="Subtítulo 2">
            <a:extLst>
              <a:ext uri="{FF2B5EF4-FFF2-40B4-BE49-F238E27FC236}">
                <a16:creationId xmlns:a16="http://schemas.microsoft.com/office/drawing/2014/main" id="{415A7CC7-46ED-B949-E04E-AEA1B9453CB5}"/>
              </a:ext>
            </a:extLst>
          </p:cNvPr>
          <p:cNvSpPr txBox="1">
            <a:spLocks noChangeArrowheads="1"/>
          </p:cNvSpPr>
          <p:nvPr/>
        </p:nvSpPr>
        <p:spPr bwMode="auto">
          <a:xfrm>
            <a:off x="7565232" y="1020763"/>
            <a:ext cx="4610154" cy="139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lang="es-CL" altLang="es-CL" sz="2200" b="1" dirty="0">
                <a:solidFill>
                  <a:srgbClr val="221E7C"/>
                </a:solidFill>
              </a:rPr>
              <a:t>Proyectos:</a:t>
            </a:r>
            <a:endParaRPr kumimoji="0" lang="es-CL" altLang="es-CL" sz="2200" b="1" i="0" u="none" strike="noStrike" kern="1200" cap="none" spc="0" normalizeH="0" baseline="0" noProof="0" dirty="0">
              <a:ln>
                <a:noFill/>
              </a:ln>
              <a:solidFill>
                <a:srgbClr val="221E7C"/>
              </a:solidFill>
              <a:effectLst/>
              <a:uLnTx/>
              <a:uFillTx/>
              <a:latin typeface="Calibri" panose="020F0502020204030204" pitchFamily="34" charset="0"/>
              <a:ea typeface="+mn-ea"/>
              <a:cs typeface="+mn-cs"/>
            </a:endParaRPr>
          </a:p>
          <a:p>
            <a:pPr marL="285750" indent="-285750" eaLnBrk="1" hangingPunct="1">
              <a:lnSpc>
                <a:spcPct val="100000"/>
              </a:lnSpc>
              <a:defRPr/>
            </a:pPr>
            <a:r>
              <a:rPr kumimoji="0" lang="es-MX" altLang="es-CL" sz="1600" i="0" strike="noStrike" kern="1200" cap="none" spc="0" normalizeH="0" baseline="0" noProof="0" dirty="0">
                <a:ln>
                  <a:noFill/>
                </a:ln>
                <a:solidFill>
                  <a:srgbClr val="221E7C"/>
                </a:solidFill>
                <a:effectLst/>
                <a:uLnTx/>
                <a:uFillTx/>
                <a:latin typeface="Calibri" panose="020F0502020204030204" pitchFamily="34" charset="0"/>
                <a:ea typeface="+mn-ea"/>
                <a:cs typeface="+mn-cs"/>
              </a:rPr>
              <a:t>A nivel nacional</a:t>
            </a:r>
          </a:p>
          <a:p>
            <a:pPr marL="285750" indent="-285750" eaLnBrk="1" hangingPunct="1">
              <a:lnSpc>
                <a:spcPct val="100000"/>
              </a:lnSpc>
              <a:defRPr/>
            </a:pPr>
            <a:r>
              <a:rPr lang="es-MX" altLang="es-CL" sz="1600" dirty="0">
                <a:solidFill>
                  <a:srgbClr val="221E7C"/>
                </a:solidFill>
              </a:rPr>
              <a:t>De cualquier sector económico</a:t>
            </a:r>
          </a:p>
          <a:p>
            <a:pPr marL="285750" indent="-285750" eaLnBrk="1" hangingPunct="1">
              <a:lnSpc>
                <a:spcPct val="100000"/>
              </a:lnSpc>
              <a:defRPr/>
            </a:pPr>
            <a:r>
              <a:rPr kumimoji="0" lang="es-MX" altLang="es-CL" sz="1600" i="0" strike="noStrike" kern="1200" cap="none" spc="0" normalizeH="0" baseline="0" noProof="0" dirty="0">
                <a:ln>
                  <a:noFill/>
                </a:ln>
                <a:solidFill>
                  <a:srgbClr val="221E7C"/>
                </a:solidFill>
                <a:effectLst/>
                <a:uLnTx/>
                <a:uFillTx/>
                <a:latin typeface="Calibri" panose="020F0502020204030204" pitchFamily="34" charset="0"/>
                <a:ea typeface="+mn-ea"/>
                <a:cs typeface="+mn-cs"/>
              </a:rPr>
              <a:t>Potencial para expandirse a nuevos mercados</a:t>
            </a: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lang="es-MX" altLang="es-CL" sz="1700" dirty="0">
              <a:solidFill>
                <a:srgbClr val="221E7C"/>
              </a:solidFill>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MX" altLang="es-CL" sz="1700" b="0" i="0" u="none" strike="noStrike" kern="1200" cap="none" spc="0" normalizeH="0" baseline="0" noProof="0" dirty="0">
              <a:ln>
                <a:noFill/>
              </a:ln>
              <a:solidFill>
                <a:srgbClr val="221E7C"/>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MX" altLang="es-CL" sz="1700" b="0" i="0" u="none" strike="noStrike" kern="1200" cap="none" spc="0" normalizeH="0" baseline="0" noProof="0" dirty="0">
              <a:ln>
                <a:noFill/>
              </a:ln>
              <a:solidFill>
                <a:srgbClr val="221E7C"/>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CL" altLang="es-CL" sz="1700" b="0" i="0" u="none" strike="noStrike" kern="1200" cap="none" spc="0" normalizeH="0" baseline="0" noProof="0" dirty="0">
              <a:ln>
                <a:noFill/>
              </a:ln>
              <a:solidFill>
                <a:srgbClr val="221E7C"/>
              </a:solidFill>
              <a:effectLst/>
              <a:uLnTx/>
              <a:uFillTx/>
              <a:latin typeface="Calibri" panose="020F0502020204030204" pitchFamily="34" charset="0"/>
              <a:ea typeface="+mn-ea"/>
              <a:cs typeface="+mn-cs"/>
            </a:endParaRPr>
          </a:p>
        </p:txBody>
      </p:sp>
      <p:sp>
        <p:nvSpPr>
          <p:cNvPr id="25" name="Elipse 24">
            <a:extLst>
              <a:ext uri="{FF2B5EF4-FFF2-40B4-BE49-F238E27FC236}">
                <a16:creationId xmlns:a16="http://schemas.microsoft.com/office/drawing/2014/main" id="{72460746-EB8B-AE65-0AAD-D0E6CBD0F8BE}"/>
              </a:ext>
            </a:extLst>
          </p:cNvPr>
          <p:cNvSpPr/>
          <p:nvPr/>
        </p:nvSpPr>
        <p:spPr>
          <a:xfrm>
            <a:off x="5933174" y="1035635"/>
            <a:ext cx="1458912" cy="1458913"/>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AD3BDA6C-01C9-F76A-70A2-5CD7EBD0E662}"/>
              </a:ext>
            </a:extLst>
          </p:cNvPr>
          <p:cNvPicPr>
            <a:picLocks noChangeAspect="1"/>
          </p:cNvPicPr>
          <p:nvPr/>
        </p:nvPicPr>
        <p:blipFill>
          <a:blip r:embed="rId7"/>
          <a:stretch>
            <a:fillRect/>
          </a:stretch>
        </p:blipFill>
        <p:spPr>
          <a:xfrm>
            <a:off x="6018347" y="1423685"/>
            <a:ext cx="676715" cy="682811"/>
          </a:xfrm>
          <a:prstGeom prst="rect">
            <a:avLst/>
          </a:prstGeom>
        </p:spPr>
      </p:pic>
      <p:pic>
        <p:nvPicPr>
          <p:cNvPr id="4" name="Imagen 3">
            <a:extLst>
              <a:ext uri="{FF2B5EF4-FFF2-40B4-BE49-F238E27FC236}">
                <a16:creationId xmlns:a16="http://schemas.microsoft.com/office/drawing/2014/main" id="{2C1ED3EF-226B-8FB3-8877-3829331A5BEF}"/>
              </a:ext>
            </a:extLst>
          </p:cNvPr>
          <p:cNvPicPr>
            <a:picLocks noChangeAspect="1"/>
          </p:cNvPicPr>
          <p:nvPr/>
        </p:nvPicPr>
        <p:blipFill>
          <a:blip r:embed="rId8"/>
          <a:stretch>
            <a:fillRect/>
          </a:stretch>
        </p:blipFill>
        <p:spPr>
          <a:xfrm>
            <a:off x="6695062" y="1453356"/>
            <a:ext cx="463336" cy="457240"/>
          </a:xfrm>
          <a:prstGeom prst="rect">
            <a:avLst/>
          </a:prstGeom>
        </p:spPr>
      </p:pic>
      <p:pic>
        <p:nvPicPr>
          <p:cNvPr id="5" name="Imagen 4">
            <a:extLst>
              <a:ext uri="{FF2B5EF4-FFF2-40B4-BE49-F238E27FC236}">
                <a16:creationId xmlns:a16="http://schemas.microsoft.com/office/drawing/2014/main" id="{F9B18C65-124D-5EAD-6DF6-8D709A53EE79}"/>
              </a:ext>
            </a:extLst>
          </p:cNvPr>
          <p:cNvPicPr>
            <a:picLocks noChangeAspect="1"/>
          </p:cNvPicPr>
          <p:nvPr/>
        </p:nvPicPr>
        <p:blipFill>
          <a:blip r:embed="rId9"/>
          <a:stretch>
            <a:fillRect/>
          </a:stretch>
        </p:blipFill>
        <p:spPr>
          <a:xfrm>
            <a:off x="5824538" y="3392071"/>
            <a:ext cx="1457070" cy="1457070"/>
          </a:xfrm>
          <a:prstGeom prst="rect">
            <a:avLst/>
          </a:prstGeom>
        </p:spPr>
      </p:pic>
      <p:sp>
        <p:nvSpPr>
          <p:cNvPr id="7" name="Subtítulo 2">
            <a:extLst>
              <a:ext uri="{FF2B5EF4-FFF2-40B4-BE49-F238E27FC236}">
                <a16:creationId xmlns:a16="http://schemas.microsoft.com/office/drawing/2014/main" id="{678ECC84-3A2A-8FD1-5F85-F140634C1FB6}"/>
              </a:ext>
            </a:extLst>
          </p:cNvPr>
          <p:cNvSpPr txBox="1">
            <a:spLocks noChangeArrowheads="1"/>
          </p:cNvSpPr>
          <p:nvPr/>
        </p:nvSpPr>
        <p:spPr bwMode="auto">
          <a:xfrm>
            <a:off x="7461939" y="3628523"/>
            <a:ext cx="4141788" cy="297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buFont typeface="Arial" panose="020B0604020202020204" pitchFamily="34" charset="0"/>
              <a:buNone/>
            </a:pPr>
            <a:r>
              <a:rPr lang="es-CL" altLang="es-CL" sz="2200" b="1" dirty="0">
                <a:solidFill>
                  <a:srgbClr val="221E7C"/>
                </a:solidFill>
              </a:rPr>
              <a:t>¿Qué entrega?</a:t>
            </a:r>
          </a:p>
          <a:p>
            <a:pPr eaLnBrk="1" hangingPunct="1">
              <a:lnSpc>
                <a:spcPct val="100000"/>
              </a:lnSpc>
              <a:buFont typeface="Arial" panose="020B0604020202020204" pitchFamily="34" charset="0"/>
              <a:buNone/>
            </a:pPr>
            <a:endParaRPr lang="es-CL" altLang="es-CL" sz="1600" dirty="0">
              <a:solidFill>
                <a:srgbClr val="221E7C"/>
              </a:solidFill>
            </a:endParaRPr>
          </a:p>
          <a:p>
            <a:pPr eaLnBrk="1" hangingPunct="1">
              <a:lnSpc>
                <a:spcPct val="100000"/>
              </a:lnSpc>
              <a:buFont typeface="Arial" panose="020B0604020202020204" pitchFamily="34" charset="0"/>
              <a:buNone/>
            </a:pPr>
            <a:r>
              <a:rPr lang="es-CL" altLang="es-CL" sz="1600" dirty="0">
                <a:solidFill>
                  <a:srgbClr val="221E7C"/>
                </a:solidFill>
              </a:rPr>
              <a:t>Cofinanciamiento de hasta </a:t>
            </a:r>
            <a:r>
              <a:rPr lang="es-CL" altLang="es-CL" sz="1600" b="1" dirty="0">
                <a:solidFill>
                  <a:srgbClr val="221E7C"/>
                </a:solidFill>
              </a:rPr>
              <a:t>85%</a:t>
            </a:r>
            <a:r>
              <a:rPr lang="es-CL" altLang="es-CL" sz="1600" dirty="0">
                <a:solidFill>
                  <a:srgbClr val="221E7C"/>
                </a:solidFill>
              </a:rPr>
              <a:t> del costo total del proyecto, con un tope de </a:t>
            </a:r>
            <a:r>
              <a:rPr lang="es-CL" altLang="es-CL" sz="1600" b="1" dirty="0">
                <a:solidFill>
                  <a:srgbClr val="221E7C"/>
                </a:solidFill>
              </a:rPr>
              <a:t>$17.000.000.- </a:t>
            </a:r>
          </a:p>
          <a:p>
            <a:pPr eaLnBrk="1" hangingPunct="1">
              <a:lnSpc>
                <a:spcPct val="100000"/>
              </a:lnSpc>
              <a:buFont typeface="Arial" panose="020B0604020202020204" pitchFamily="34" charset="0"/>
              <a:buNone/>
            </a:pPr>
            <a:r>
              <a:rPr lang="es-CL" altLang="es-CL" sz="1600" dirty="0">
                <a:solidFill>
                  <a:srgbClr val="221E7C"/>
                </a:solidFill>
              </a:rPr>
              <a:t>Beneficiaria debe aportar el cofinanciamiento restante equivalente al menos al </a:t>
            </a:r>
            <a:r>
              <a:rPr lang="es-CL" altLang="es-CL" sz="1600" b="1" dirty="0">
                <a:solidFill>
                  <a:srgbClr val="221E7C"/>
                </a:solidFill>
              </a:rPr>
              <a:t>15%</a:t>
            </a:r>
            <a:r>
              <a:rPr lang="es-CL" altLang="es-CL" sz="1600" dirty="0">
                <a:solidFill>
                  <a:srgbClr val="221E7C"/>
                </a:solidFill>
              </a:rPr>
              <a:t> del costo total del proyecto.</a:t>
            </a:r>
          </a:p>
          <a:p>
            <a:pPr eaLnBrk="1" hangingPunct="1">
              <a:lnSpc>
                <a:spcPct val="100000"/>
              </a:lnSpc>
              <a:buFont typeface="Arial" panose="020B0604020202020204" pitchFamily="34" charset="0"/>
              <a:buNone/>
            </a:pPr>
            <a:endParaRPr lang="es-CL" altLang="es-CL" sz="1700" dirty="0">
              <a:solidFill>
                <a:srgbClr val="221E7C"/>
              </a:solidFill>
            </a:endParaRPr>
          </a:p>
        </p:txBody>
      </p:sp>
      <p:sp>
        <p:nvSpPr>
          <p:cNvPr id="8" name="Forma libre: forma 97">
            <a:extLst>
              <a:ext uri="{FF2B5EF4-FFF2-40B4-BE49-F238E27FC236}">
                <a16:creationId xmlns:a16="http://schemas.microsoft.com/office/drawing/2014/main" id="{8CC48DC5-C11F-9822-FC08-F693E3C2403F}"/>
              </a:ext>
            </a:extLst>
          </p:cNvPr>
          <p:cNvSpPr>
            <a:spLocks/>
          </p:cNvSpPr>
          <p:nvPr/>
        </p:nvSpPr>
        <p:spPr bwMode="auto">
          <a:xfrm>
            <a:off x="6323480" y="3678562"/>
            <a:ext cx="603250" cy="604837"/>
          </a:xfrm>
          <a:custGeom>
            <a:avLst/>
            <a:gdLst>
              <a:gd name="T0" fmla="*/ 319188 w 455046"/>
              <a:gd name="T1" fmla="*/ 286570 h 455046"/>
              <a:gd name="T2" fmla="*/ 304707 w 455046"/>
              <a:gd name="T3" fmla="*/ 286570 h 455046"/>
              <a:gd name="T4" fmla="*/ 291173 w 455046"/>
              <a:gd name="T5" fmla="*/ 275671 h 455046"/>
              <a:gd name="T6" fmla="*/ 291173 w 455046"/>
              <a:gd name="T7" fmla="*/ 273162 h 455046"/>
              <a:gd name="T8" fmla="*/ 307897 w 455046"/>
              <a:gd name="T9" fmla="*/ 263215 h 455046"/>
              <a:gd name="T10" fmla="*/ 355305 w 455046"/>
              <a:gd name="T11" fmla="*/ 265463 h 455046"/>
              <a:gd name="T12" fmla="*/ 355305 w 455046"/>
              <a:gd name="T13" fmla="*/ 231211 h 455046"/>
              <a:gd name="T14" fmla="*/ 317379 w 455046"/>
              <a:gd name="T15" fmla="*/ 223771 h 455046"/>
              <a:gd name="T16" fmla="*/ 317379 w 455046"/>
              <a:gd name="T17" fmla="*/ 204310 h 455046"/>
              <a:gd name="T18" fmla="*/ 292984 w 455046"/>
              <a:gd name="T19" fmla="*/ 204310 h 455046"/>
              <a:gd name="T20" fmla="*/ 292984 w 455046"/>
              <a:gd name="T21" fmla="*/ 223771 h 455046"/>
              <a:gd name="T22" fmla="*/ 247385 w 455046"/>
              <a:gd name="T23" fmla="*/ 268665 h 455046"/>
              <a:gd name="T24" fmla="*/ 247385 w 455046"/>
              <a:gd name="T25" fmla="*/ 282505 h 455046"/>
              <a:gd name="T26" fmla="*/ 292121 w 455046"/>
              <a:gd name="T27" fmla="*/ 330512 h 455046"/>
              <a:gd name="T28" fmla="*/ 305655 w 455046"/>
              <a:gd name="T29" fmla="*/ 330512 h 455046"/>
              <a:gd name="T30" fmla="*/ 317636 w 455046"/>
              <a:gd name="T31" fmla="*/ 340459 h 455046"/>
              <a:gd name="T32" fmla="*/ 317636 w 455046"/>
              <a:gd name="T33" fmla="*/ 344093 h 455046"/>
              <a:gd name="T34" fmla="*/ 304276 w 455046"/>
              <a:gd name="T35" fmla="*/ 353348 h 455046"/>
              <a:gd name="T36" fmla="*/ 252556 w 455046"/>
              <a:gd name="T37" fmla="*/ 350839 h 455046"/>
              <a:gd name="T38" fmla="*/ 252556 w 455046"/>
              <a:gd name="T39" fmla="*/ 385093 h 455046"/>
              <a:gd name="T40" fmla="*/ 292984 w 455046"/>
              <a:gd name="T41" fmla="*/ 392791 h 455046"/>
              <a:gd name="T42" fmla="*/ 292984 w 455046"/>
              <a:gd name="T43" fmla="*/ 411389 h 455046"/>
              <a:gd name="T44" fmla="*/ 317379 w 455046"/>
              <a:gd name="T45" fmla="*/ 411389 h 455046"/>
              <a:gd name="T46" fmla="*/ 317379 w 455046"/>
              <a:gd name="T47" fmla="*/ 392877 h 455046"/>
              <a:gd name="T48" fmla="*/ 361425 w 455046"/>
              <a:gd name="T49" fmla="*/ 342103 h 455046"/>
              <a:gd name="T50" fmla="*/ 361425 w 455046"/>
              <a:gd name="T51" fmla="*/ 334665 h 455046"/>
              <a:gd name="T52" fmla="*/ 319188 w 455046"/>
              <a:gd name="T53" fmla="*/ 286570 h 455046"/>
              <a:gd name="T54" fmla="*/ 304450 w 455046"/>
              <a:gd name="T55" fmla="*/ 94456 h 455046"/>
              <a:gd name="T56" fmla="*/ 94127 w 455046"/>
              <a:gd name="T57" fmla="*/ 305515 h 455046"/>
              <a:gd name="T58" fmla="*/ 304450 w 455046"/>
              <a:gd name="T59" fmla="*/ 516571 h 455046"/>
              <a:gd name="T60" fmla="*/ 514770 w 455046"/>
              <a:gd name="T61" fmla="*/ 305515 h 455046"/>
              <a:gd name="T62" fmla="*/ 304450 w 455046"/>
              <a:gd name="T63" fmla="*/ 94456 h 455046"/>
              <a:gd name="T64" fmla="*/ 304450 w 455046"/>
              <a:gd name="T65" fmla="*/ 499184 h 455046"/>
              <a:gd name="T66" fmla="*/ 111367 w 455046"/>
              <a:gd name="T67" fmla="*/ 305428 h 455046"/>
              <a:gd name="T68" fmla="*/ 304450 w 455046"/>
              <a:gd name="T69" fmla="*/ 111670 h 455046"/>
              <a:gd name="T70" fmla="*/ 497530 w 455046"/>
              <a:gd name="T71" fmla="*/ 305428 h 455046"/>
              <a:gd name="T72" fmla="*/ 304450 w 455046"/>
              <a:gd name="T73" fmla="*/ 499184 h 455046"/>
              <a:gd name="T74" fmla="*/ 304450 w 455046"/>
              <a:gd name="T75" fmla="*/ 0 h 455046"/>
              <a:gd name="T76" fmla="*/ 0 w 455046"/>
              <a:gd name="T77" fmla="*/ 305515 h 455046"/>
              <a:gd name="T78" fmla="*/ 304450 w 455046"/>
              <a:gd name="T79" fmla="*/ 611027 h 455046"/>
              <a:gd name="T80" fmla="*/ 608897 w 455046"/>
              <a:gd name="T81" fmla="*/ 305515 h 455046"/>
              <a:gd name="T82" fmla="*/ 304450 w 455046"/>
              <a:gd name="T83" fmla="*/ 0 h 455046"/>
              <a:gd name="T84" fmla="*/ 304450 w 455046"/>
              <a:gd name="T85" fmla="*/ 593641 h 455046"/>
              <a:gd name="T86" fmla="*/ 17239 w 455046"/>
              <a:gd name="T87" fmla="*/ 305428 h 455046"/>
              <a:gd name="T88" fmla="*/ 304450 w 455046"/>
              <a:gd name="T89" fmla="*/ 17213 h 455046"/>
              <a:gd name="T90" fmla="*/ 591656 w 455046"/>
              <a:gd name="T91" fmla="*/ 305428 h 455046"/>
              <a:gd name="T92" fmla="*/ 304450 w 455046"/>
              <a:gd name="T93" fmla="*/ 593641 h 4550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5046" h="455046">
                <a:moveTo>
                  <a:pt x="240719" y="215367"/>
                </a:moveTo>
                <a:lnTo>
                  <a:pt x="229798" y="215367"/>
                </a:lnTo>
                <a:cubicBezTo>
                  <a:pt x="220633" y="215367"/>
                  <a:pt x="219592" y="212442"/>
                  <a:pt x="219592" y="207176"/>
                </a:cubicBezTo>
                <a:lnTo>
                  <a:pt x="219592" y="205291"/>
                </a:lnTo>
                <a:cubicBezTo>
                  <a:pt x="219592" y="198140"/>
                  <a:pt x="222973" y="197815"/>
                  <a:pt x="232204" y="197815"/>
                </a:cubicBezTo>
                <a:cubicBezTo>
                  <a:pt x="243450" y="197815"/>
                  <a:pt x="257101" y="198335"/>
                  <a:pt x="267957" y="199505"/>
                </a:cubicBezTo>
                <a:lnTo>
                  <a:pt x="267957" y="173763"/>
                </a:lnTo>
                <a:cubicBezTo>
                  <a:pt x="258921" y="170512"/>
                  <a:pt x="251771" y="168627"/>
                  <a:pt x="239355" y="168172"/>
                </a:cubicBezTo>
                <a:lnTo>
                  <a:pt x="239355" y="153546"/>
                </a:lnTo>
                <a:lnTo>
                  <a:pt x="220958" y="153546"/>
                </a:lnTo>
                <a:lnTo>
                  <a:pt x="220958" y="168172"/>
                </a:lnTo>
                <a:cubicBezTo>
                  <a:pt x="202040" y="168822"/>
                  <a:pt x="186569" y="177403"/>
                  <a:pt x="186569" y="201911"/>
                </a:cubicBezTo>
                <a:lnTo>
                  <a:pt x="186569" y="212312"/>
                </a:lnTo>
                <a:cubicBezTo>
                  <a:pt x="186569" y="220308"/>
                  <a:pt x="187934" y="248390"/>
                  <a:pt x="220307" y="248390"/>
                </a:cubicBezTo>
                <a:lnTo>
                  <a:pt x="230513" y="248390"/>
                </a:lnTo>
                <a:cubicBezTo>
                  <a:pt x="237989" y="248390"/>
                  <a:pt x="239549" y="250926"/>
                  <a:pt x="239549" y="255866"/>
                </a:cubicBezTo>
                <a:lnTo>
                  <a:pt x="239549" y="258597"/>
                </a:lnTo>
                <a:cubicBezTo>
                  <a:pt x="239549" y="263732"/>
                  <a:pt x="236819" y="265552"/>
                  <a:pt x="229473" y="265552"/>
                </a:cubicBezTo>
                <a:cubicBezTo>
                  <a:pt x="213612" y="265552"/>
                  <a:pt x="197295" y="264382"/>
                  <a:pt x="190469" y="263667"/>
                </a:cubicBezTo>
                <a:lnTo>
                  <a:pt x="190469" y="289410"/>
                </a:lnTo>
                <a:cubicBezTo>
                  <a:pt x="203731" y="293830"/>
                  <a:pt x="205941" y="295000"/>
                  <a:pt x="220958" y="295195"/>
                </a:cubicBezTo>
                <a:lnTo>
                  <a:pt x="220958" y="309172"/>
                </a:lnTo>
                <a:lnTo>
                  <a:pt x="239355" y="309172"/>
                </a:lnTo>
                <a:lnTo>
                  <a:pt x="239355" y="295260"/>
                </a:lnTo>
                <a:cubicBezTo>
                  <a:pt x="255866" y="294935"/>
                  <a:pt x="272573" y="287915"/>
                  <a:pt x="272573" y="257101"/>
                </a:cubicBezTo>
                <a:lnTo>
                  <a:pt x="272573" y="251511"/>
                </a:lnTo>
                <a:cubicBezTo>
                  <a:pt x="272573" y="237859"/>
                  <a:pt x="266592" y="215367"/>
                  <a:pt x="240719" y="215367"/>
                </a:cubicBezTo>
                <a:close/>
                <a:moveTo>
                  <a:pt x="229604" y="70987"/>
                </a:moveTo>
                <a:cubicBezTo>
                  <a:pt x="142170" y="70987"/>
                  <a:pt x="70987" y="142105"/>
                  <a:pt x="70987" y="229604"/>
                </a:cubicBezTo>
                <a:cubicBezTo>
                  <a:pt x="70987" y="317038"/>
                  <a:pt x="142104" y="388220"/>
                  <a:pt x="229604" y="388220"/>
                </a:cubicBezTo>
                <a:cubicBezTo>
                  <a:pt x="317102" y="388220"/>
                  <a:pt x="388220" y="317103"/>
                  <a:pt x="388220" y="229604"/>
                </a:cubicBezTo>
                <a:cubicBezTo>
                  <a:pt x="388155" y="142105"/>
                  <a:pt x="317037" y="70987"/>
                  <a:pt x="229604" y="70987"/>
                </a:cubicBezTo>
                <a:close/>
                <a:moveTo>
                  <a:pt x="229604" y="375153"/>
                </a:moveTo>
                <a:cubicBezTo>
                  <a:pt x="149320" y="375153"/>
                  <a:pt x="83989" y="309822"/>
                  <a:pt x="83989" y="229539"/>
                </a:cubicBezTo>
                <a:cubicBezTo>
                  <a:pt x="83989" y="149255"/>
                  <a:pt x="149320" y="83924"/>
                  <a:pt x="229604" y="83924"/>
                </a:cubicBezTo>
                <a:cubicBezTo>
                  <a:pt x="309887" y="83924"/>
                  <a:pt x="375218" y="149255"/>
                  <a:pt x="375218" y="229539"/>
                </a:cubicBezTo>
                <a:cubicBezTo>
                  <a:pt x="375218" y="309822"/>
                  <a:pt x="309887" y="375153"/>
                  <a:pt x="229604" y="375153"/>
                </a:cubicBezTo>
                <a:close/>
                <a:moveTo>
                  <a:pt x="229604" y="0"/>
                </a:moveTo>
                <a:cubicBezTo>
                  <a:pt x="103035" y="0"/>
                  <a:pt x="0" y="102971"/>
                  <a:pt x="0" y="229604"/>
                </a:cubicBezTo>
                <a:cubicBezTo>
                  <a:pt x="0" y="356237"/>
                  <a:pt x="102970" y="459207"/>
                  <a:pt x="229604" y="459207"/>
                </a:cubicBezTo>
                <a:cubicBezTo>
                  <a:pt x="356236" y="459207"/>
                  <a:pt x="459207" y="356237"/>
                  <a:pt x="459207" y="229604"/>
                </a:cubicBezTo>
                <a:cubicBezTo>
                  <a:pt x="459207" y="102971"/>
                  <a:pt x="356171" y="0"/>
                  <a:pt x="229604" y="0"/>
                </a:cubicBezTo>
                <a:close/>
                <a:moveTo>
                  <a:pt x="229604" y="446141"/>
                </a:moveTo>
                <a:cubicBezTo>
                  <a:pt x="110186" y="446141"/>
                  <a:pt x="13001" y="348956"/>
                  <a:pt x="13001" y="229539"/>
                </a:cubicBezTo>
                <a:cubicBezTo>
                  <a:pt x="13001" y="110121"/>
                  <a:pt x="110186" y="12936"/>
                  <a:pt x="229604" y="12936"/>
                </a:cubicBezTo>
                <a:cubicBezTo>
                  <a:pt x="349021" y="12936"/>
                  <a:pt x="446205" y="110121"/>
                  <a:pt x="446205" y="229539"/>
                </a:cubicBezTo>
                <a:cubicBezTo>
                  <a:pt x="446205" y="348956"/>
                  <a:pt x="349021" y="446141"/>
                  <a:pt x="229604" y="446141"/>
                </a:cubicBezTo>
                <a:close/>
              </a:path>
            </a:pathLst>
          </a:custGeom>
          <a:solidFill>
            <a:srgbClr val="20F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s-CL"/>
          </a:p>
        </p:txBody>
      </p:sp>
      <p:sp>
        <p:nvSpPr>
          <p:cNvPr id="9" name="Forma libre: forma 24">
            <a:extLst>
              <a:ext uri="{FF2B5EF4-FFF2-40B4-BE49-F238E27FC236}">
                <a16:creationId xmlns:a16="http://schemas.microsoft.com/office/drawing/2014/main" id="{7EA3E7CA-D7CB-182C-0132-8A9BDF064EC2}"/>
              </a:ext>
            </a:extLst>
          </p:cNvPr>
          <p:cNvSpPr>
            <a:spLocks/>
          </p:cNvSpPr>
          <p:nvPr/>
        </p:nvSpPr>
        <p:spPr bwMode="auto">
          <a:xfrm>
            <a:off x="6034468" y="4283399"/>
            <a:ext cx="952500" cy="388938"/>
          </a:xfrm>
          <a:custGeom>
            <a:avLst/>
            <a:gdLst>
              <a:gd name="T0" fmla="*/ 941697 w 617563"/>
              <a:gd name="T1" fmla="*/ 59347 h 253525"/>
              <a:gd name="T2" fmla="*/ 861240 w 617563"/>
              <a:gd name="T3" fmla="*/ 36373 h 253525"/>
              <a:gd name="T4" fmla="*/ 860036 w 617563"/>
              <a:gd name="T5" fmla="*/ 37073 h 253525"/>
              <a:gd name="T6" fmla="*/ 687188 w 617563"/>
              <a:gd name="T7" fmla="*/ 148243 h 253525"/>
              <a:gd name="T8" fmla="*/ 653480 w 617563"/>
              <a:gd name="T9" fmla="*/ 100799 h 253525"/>
              <a:gd name="T10" fmla="*/ 356235 w 617563"/>
              <a:gd name="T11" fmla="*/ 3912 h 253525"/>
              <a:gd name="T12" fmla="*/ 276583 w 617563"/>
              <a:gd name="T13" fmla="*/ 13202 h 253525"/>
              <a:gd name="T14" fmla="*/ 154696 w 617563"/>
              <a:gd name="T15" fmla="*/ 92008 h 253525"/>
              <a:gd name="T16" fmla="*/ 141152 w 617563"/>
              <a:gd name="T17" fmla="*/ 69035 h 253525"/>
              <a:gd name="T18" fmla="*/ 127409 w 617563"/>
              <a:gd name="T19" fmla="*/ 65539 h 253525"/>
              <a:gd name="T20" fmla="*/ 4920 w 617563"/>
              <a:gd name="T21" fmla="*/ 137355 h 253525"/>
              <a:gd name="T22" fmla="*/ 1407 w 617563"/>
              <a:gd name="T23" fmla="*/ 151039 h 253525"/>
              <a:gd name="T24" fmla="*/ 15151 w 617563"/>
              <a:gd name="T25" fmla="*/ 154535 h 253525"/>
              <a:gd name="T26" fmla="*/ 129015 w 617563"/>
              <a:gd name="T27" fmla="*/ 87814 h 253525"/>
              <a:gd name="T28" fmla="*/ 267553 w 617563"/>
              <a:gd name="T29" fmla="*/ 322139 h 253525"/>
              <a:gd name="T30" fmla="*/ 182183 w 617563"/>
              <a:gd name="T31" fmla="*/ 372181 h 253525"/>
              <a:gd name="T32" fmla="*/ 178672 w 617563"/>
              <a:gd name="T33" fmla="*/ 385865 h 253525"/>
              <a:gd name="T34" fmla="*/ 187299 w 617563"/>
              <a:gd name="T35" fmla="*/ 390758 h 253525"/>
              <a:gd name="T36" fmla="*/ 192415 w 617563"/>
              <a:gd name="T37" fmla="*/ 389360 h 253525"/>
              <a:gd name="T38" fmla="*/ 286414 w 617563"/>
              <a:gd name="T39" fmla="*/ 334225 h 253525"/>
              <a:gd name="T40" fmla="*/ 289925 w 617563"/>
              <a:gd name="T41" fmla="*/ 320541 h 253525"/>
              <a:gd name="T42" fmla="*/ 276482 w 617563"/>
              <a:gd name="T43" fmla="*/ 297868 h 253525"/>
              <a:gd name="T44" fmla="*/ 343295 w 617563"/>
              <a:gd name="T45" fmla="*/ 285682 h 253525"/>
              <a:gd name="T46" fmla="*/ 564999 w 617563"/>
              <a:gd name="T47" fmla="*/ 347509 h 253525"/>
              <a:gd name="T48" fmla="*/ 595698 w 617563"/>
              <a:gd name="T49" fmla="*/ 352103 h 253525"/>
              <a:gd name="T50" fmla="*/ 629804 w 617563"/>
              <a:gd name="T51" fmla="*/ 342316 h 253525"/>
              <a:gd name="T52" fmla="*/ 932868 w 617563"/>
              <a:gd name="T53" fmla="*/ 138254 h 253525"/>
              <a:gd name="T54" fmla="*/ 941697 w 617563"/>
              <a:gd name="T55" fmla="*/ 59347 h 253525"/>
              <a:gd name="T56" fmla="*/ 920930 w 617563"/>
              <a:gd name="T57" fmla="*/ 122373 h 253525"/>
              <a:gd name="T58" fmla="*/ 618068 w 617563"/>
              <a:gd name="T59" fmla="*/ 326335 h 253525"/>
              <a:gd name="T60" fmla="*/ 617063 w 617563"/>
              <a:gd name="T61" fmla="*/ 327134 h 253525"/>
              <a:gd name="T62" fmla="*/ 570517 w 617563"/>
              <a:gd name="T63" fmla="*/ 328432 h 253525"/>
              <a:gd name="T64" fmla="*/ 349113 w 617563"/>
              <a:gd name="T65" fmla="*/ 266705 h 253525"/>
              <a:gd name="T66" fmla="*/ 265948 w 617563"/>
              <a:gd name="T67" fmla="*/ 280089 h 253525"/>
              <a:gd name="T68" fmla="*/ 164929 w 617563"/>
              <a:gd name="T69" fmla="*/ 109288 h 253525"/>
              <a:gd name="T70" fmla="*/ 287016 w 617563"/>
              <a:gd name="T71" fmla="*/ 30281 h 253525"/>
              <a:gd name="T72" fmla="*/ 350518 w 617563"/>
              <a:gd name="T73" fmla="*/ 23089 h 253525"/>
              <a:gd name="T74" fmla="*/ 646256 w 617563"/>
              <a:gd name="T75" fmla="*/ 119376 h 253525"/>
              <a:gd name="T76" fmla="*/ 662008 w 617563"/>
              <a:gd name="T77" fmla="*/ 175111 h 253525"/>
              <a:gd name="T78" fmla="*/ 638934 w 617563"/>
              <a:gd name="T79" fmla="*/ 200582 h 253525"/>
              <a:gd name="T80" fmla="*/ 614156 w 617563"/>
              <a:gd name="T81" fmla="*/ 198884 h 253525"/>
              <a:gd name="T82" fmla="*/ 612048 w 617563"/>
              <a:gd name="T83" fmla="*/ 198085 h 253525"/>
              <a:gd name="T84" fmla="*/ 463275 w 617563"/>
              <a:gd name="T85" fmla="*/ 158529 h 253525"/>
              <a:gd name="T86" fmla="*/ 451037 w 617563"/>
              <a:gd name="T87" fmla="*/ 165622 h 253525"/>
              <a:gd name="T88" fmla="*/ 458159 w 617563"/>
              <a:gd name="T89" fmla="*/ 177808 h 253525"/>
              <a:gd name="T90" fmla="*/ 605929 w 617563"/>
              <a:gd name="T91" fmla="*/ 217062 h 253525"/>
              <a:gd name="T92" fmla="*/ 629304 w 617563"/>
              <a:gd name="T93" fmla="*/ 222157 h 253525"/>
              <a:gd name="T94" fmla="*/ 645355 w 617563"/>
              <a:gd name="T95" fmla="*/ 219461 h 253525"/>
              <a:gd name="T96" fmla="*/ 680466 w 617563"/>
              <a:gd name="T97" fmla="*/ 183001 h 253525"/>
              <a:gd name="T98" fmla="*/ 686184 w 617563"/>
              <a:gd name="T99" fmla="*/ 164723 h 253525"/>
              <a:gd name="T100" fmla="*/ 697620 w 617563"/>
              <a:gd name="T101" fmla="*/ 165222 h 253525"/>
              <a:gd name="T102" fmla="*/ 870169 w 617563"/>
              <a:gd name="T103" fmla="*/ 54154 h 253525"/>
              <a:gd name="T104" fmla="*/ 925143 w 617563"/>
              <a:gd name="T105" fmla="*/ 70634 h 253525"/>
              <a:gd name="T106" fmla="*/ 920930 w 617563"/>
              <a:gd name="T107" fmla="*/ 122373 h 2535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7563" h="253525">
                <a:moveTo>
                  <a:pt x="610221" y="38625"/>
                </a:moveTo>
                <a:cubicBezTo>
                  <a:pt x="593969" y="15157"/>
                  <a:pt x="569006" y="18603"/>
                  <a:pt x="558085" y="23673"/>
                </a:cubicBezTo>
                <a:cubicBezTo>
                  <a:pt x="557825" y="23803"/>
                  <a:pt x="557565" y="23933"/>
                  <a:pt x="557305" y="24128"/>
                </a:cubicBezTo>
                <a:lnTo>
                  <a:pt x="445299" y="96481"/>
                </a:lnTo>
                <a:cubicBezTo>
                  <a:pt x="444128" y="79774"/>
                  <a:pt x="432167" y="69438"/>
                  <a:pt x="423456" y="65603"/>
                </a:cubicBezTo>
                <a:cubicBezTo>
                  <a:pt x="416631" y="63327"/>
                  <a:pt x="255154" y="9762"/>
                  <a:pt x="230841" y="2546"/>
                </a:cubicBezTo>
                <a:cubicBezTo>
                  <a:pt x="203994" y="-5450"/>
                  <a:pt x="180526" y="7877"/>
                  <a:pt x="179226" y="8592"/>
                </a:cubicBezTo>
                <a:lnTo>
                  <a:pt x="100243" y="59882"/>
                </a:lnTo>
                <a:lnTo>
                  <a:pt x="91467" y="44930"/>
                </a:lnTo>
                <a:cubicBezTo>
                  <a:pt x="89647" y="41875"/>
                  <a:pt x="85681" y="40835"/>
                  <a:pt x="82561" y="42655"/>
                </a:cubicBezTo>
                <a:lnTo>
                  <a:pt x="3188" y="89395"/>
                </a:lnTo>
                <a:cubicBezTo>
                  <a:pt x="67" y="91215"/>
                  <a:pt x="-907" y="95181"/>
                  <a:pt x="912" y="98301"/>
                </a:cubicBezTo>
                <a:cubicBezTo>
                  <a:pt x="2733" y="101421"/>
                  <a:pt x="6698" y="102396"/>
                  <a:pt x="9818" y="100576"/>
                </a:cubicBezTo>
                <a:lnTo>
                  <a:pt x="83602" y="57152"/>
                </a:lnTo>
                <a:lnTo>
                  <a:pt x="173375" y="209657"/>
                </a:lnTo>
                <a:lnTo>
                  <a:pt x="118055" y="242226"/>
                </a:lnTo>
                <a:cubicBezTo>
                  <a:pt x="114934" y="244046"/>
                  <a:pt x="113959" y="248011"/>
                  <a:pt x="115780" y="251132"/>
                </a:cubicBezTo>
                <a:cubicBezTo>
                  <a:pt x="117015" y="253212"/>
                  <a:pt x="119160" y="254317"/>
                  <a:pt x="121370" y="254317"/>
                </a:cubicBezTo>
                <a:cubicBezTo>
                  <a:pt x="122475" y="254317"/>
                  <a:pt x="123645" y="254057"/>
                  <a:pt x="124685" y="253407"/>
                </a:cubicBezTo>
                <a:lnTo>
                  <a:pt x="185597" y="217523"/>
                </a:lnTo>
                <a:cubicBezTo>
                  <a:pt x="188717" y="215703"/>
                  <a:pt x="189692" y="211738"/>
                  <a:pt x="187872" y="208617"/>
                </a:cubicBezTo>
                <a:lnTo>
                  <a:pt x="179161" y="193861"/>
                </a:lnTo>
                <a:cubicBezTo>
                  <a:pt x="193398" y="177154"/>
                  <a:pt x="221935" y="185800"/>
                  <a:pt x="222456" y="185930"/>
                </a:cubicBezTo>
                <a:lnTo>
                  <a:pt x="366120" y="226169"/>
                </a:lnTo>
                <a:cubicBezTo>
                  <a:pt x="373921" y="228379"/>
                  <a:pt x="380486" y="229159"/>
                  <a:pt x="386013" y="229159"/>
                </a:cubicBezTo>
                <a:cubicBezTo>
                  <a:pt x="399208" y="229159"/>
                  <a:pt x="406100" y="224479"/>
                  <a:pt x="408114" y="222789"/>
                </a:cubicBezTo>
                <a:lnTo>
                  <a:pt x="604500" y="89980"/>
                </a:lnTo>
                <a:cubicBezTo>
                  <a:pt x="613665" y="82699"/>
                  <a:pt x="626732" y="62482"/>
                  <a:pt x="610221" y="38625"/>
                </a:cubicBezTo>
                <a:close/>
                <a:moveTo>
                  <a:pt x="596764" y="79644"/>
                </a:moveTo>
                <a:lnTo>
                  <a:pt x="400509" y="212388"/>
                </a:lnTo>
                <a:cubicBezTo>
                  <a:pt x="400314" y="212518"/>
                  <a:pt x="399988" y="212778"/>
                  <a:pt x="399858" y="212908"/>
                </a:cubicBezTo>
                <a:cubicBezTo>
                  <a:pt x="399794" y="212973"/>
                  <a:pt x="391213" y="219798"/>
                  <a:pt x="369696" y="213753"/>
                </a:cubicBezTo>
                <a:lnTo>
                  <a:pt x="226226" y="173579"/>
                </a:lnTo>
                <a:cubicBezTo>
                  <a:pt x="224731" y="173124"/>
                  <a:pt x="192553" y="163178"/>
                  <a:pt x="172335" y="182290"/>
                </a:cubicBezTo>
                <a:lnTo>
                  <a:pt x="106874" y="71128"/>
                </a:lnTo>
                <a:lnTo>
                  <a:pt x="185987" y="19708"/>
                </a:lnTo>
                <a:cubicBezTo>
                  <a:pt x="186181" y="19578"/>
                  <a:pt x="205749" y="8657"/>
                  <a:pt x="227136" y="15027"/>
                </a:cubicBezTo>
                <a:cubicBezTo>
                  <a:pt x="251253" y="22178"/>
                  <a:pt x="417671" y="77369"/>
                  <a:pt x="418775" y="77694"/>
                </a:cubicBezTo>
                <a:cubicBezTo>
                  <a:pt x="419686" y="78084"/>
                  <a:pt x="440423" y="87640"/>
                  <a:pt x="428982" y="113968"/>
                </a:cubicBezTo>
                <a:cubicBezTo>
                  <a:pt x="425146" y="122809"/>
                  <a:pt x="420141" y="128399"/>
                  <a:pt x="414030" y="130544"/>
                </a:cubicBezTo>
                <a:cubicBezTo>
                  <a:pt x="405904" y="133405"/>
                  <a:pt x="398039" y="129439"/>
                  <a:pt x="397974" y="129439"/>
                </a:cubicBezTo>
                <a:cubicBezTo>
                  <a:pt x="397518" y="129179"/>
                  <a:pt x="397063" y="129049"/>
                  <a:pt x="396608" y="128919"/>
                </a:cubicBezTo>
                <a:lnTo>
                  <a:pt x="300203" y="103176"/>
                </a:lnTo>
                <a:cubicBezTo>
                  <a:pt x="296758" y="102266"/>
                  <a:pt x="293183" y="104282"/>
                  <a:pt x="292273" y="107792"/>
                </a:cubicBezTo>
                <a:cubicBezTo>
                  <a:pt x="291363" y="111237"/>
                  <a:pt x="293378" y="114813"/>
                  <a:pt x="296888" y="115723"/>
                </a:cubicBezTo>
                <a:lnTo>
                  <a:pt x="392643" y="141270"/>
                </a:lnTo>
                <a:cubicBezTo>
                  <a:pt x="394723" y="142245"/>
                  <a:pt x="400509" y="144586"/>
                  <a:pt x="407790" y="144586"/>
                </a:cubicBezTo>
                <a:cubicBezTo>
                  <a:pt x="411040" y="144586"/>
                  <a:pt x="414550" y="144131"/>
                  <a:pt x="418191" y="142831"/>
                </a:cubicBezTo>
                <a:cubicBezTo>
                  <a:pt x="427942" y="139450"/>
                  <a:pt x="435548" y="131454"/>
                  <a:pt x="440943" y="119103"/>
                </a:cubicBezTo>
                <a:cubicBezTo>
                  <a:pt x="442763" y="114878"/>
                  <a:pt x="443933" y="110912"/>
                  <a:pt x="444648" y="107207"/>
                </a:cubicBezTo>
                <a:cubicBezTo>
                  <a:pt x="446794" y="108832"/>
                  <a:pt x="449719" y="109092"/>
                  <a:pt x="452059" y="107532"/>
                </a:cubicBezTo>
                <a:lnTo>
                  <a:pt x="563871" y="35245"/>
                </a:lnTo>
                <a:cubicBezTo>
                  <a:pt x="566861" y="34009"/>
                  <a:pt x="586363" y="26924"/>
                  <a:pt x="599494" y="45971"/>
                </a:cubicBezTo>
                <a:cubicBezTo>
                  <a:pt x="612950" y="65408"/>
                  <a:pt x="598064" y="78539"/>
                  <a:pt x="596764" y="79644"/>
                </a:cubicBezTo>
                <a:close/>
              </a:path>
            </a:pathLst>
          </a:custGeom>
          <a:solidFill>
            <a:srgbClr val="20F1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s-CL" dirty="0"/>
          </a:p>
        </p:txBody>
      </p:sp>
      <p:cxnSp>
        <p:nvCxnSpPr>
          <p:cNvPr id="12" name="Conector recto 11">
            <a:extLst>
              <a:ext uri="{FF2B5EF4-FFF2-40B4-BE49-F238E27FC236}">
                <a16:creationId xmlns:a16="http://schemas.microsoft.com/office/drawing/2014/main" id="{F4A068BA-0898-0CBC-6996-A3B816C4C20B}"/>
              </a:ext>
            </a:extLst>
          </p:cNvPr>
          <p:cNvCxnSpPr>
            <a:cxnSpLocks/>
          </p:cNvCxnSpPr>
          <p:nvPr/>
        </p:nvCxnSpPr>
        <p:spPr>
          <a:xfrm>
            <a:off x="9963150" y="1226725"/>
            <a:ext cx="1483468" cy="0"/>
          </a:xfrm>
          <a:prstGeom prst="line">
            <a:avLst/>
          </a:prstGeom>
          <a:ln w="15875">
            <a:solidFill>
              <a:srgbClr val="110F3E"/>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0D653E96-A153-CC7C-BCED-EC62E742170F}"/>
              </a:ext>
            </a:extLst>
          </p:cNvPr>
          <p:cNvSpPr txBox="1"/>
          <p:nvPr/>
        </p:nvSpPr>
        <p:spPr>
          <a:xfrm>
            <a:off x="509601" y="2991980"/>
            <a:ext cx="4079815" cy="1200329"/>
          </a:xfrm>
          <a:prstGeom prst="rect">
            <a:avLst/>
          </a:prstGeom>
          <a:noFill/>
        </p:spPr>
        <p:txBody>
          <a:bodyPr wrap="square" rtlCol="0">
            <a:spAutoFit/>
          </a:bodyPr>
          <a:lstStyle/>
          <a:p>
            <a:r>
              <a:rPr lang="es-MX" dirty="0">
                <a:solidFill>
                  <a:srgbClr val="221E7C"/>
                </a:solidFill>
              </a:rPr>
              <a:t>Emprendimientos </a:t>
            </a:r>
            <a:r>
              <a:rPr lang="es-MX" b="1" dirty="0">
                <a:solidFill>
                  <a:srgbClr val="221E7C"/>
                </a:solidFill>
              </a:rPr>
              <a:t>liderados por mujeres </a:t>
            </a:r>
            <a:r>
              <a:rPr lang="es-MX" dirty="0">
                <a:solidFill>
                  <a:srgbClr val="221E7C"/>
                </a:solidFill>
              </a:rPr>
              <a:t>que cuenten con una solución </a:t>
            </a:r>
            <a:r>
              <a:rPr lang="es-MX" b="1" dirty="0">
                <a:solidFill>
                  <a:srgbClr val="221E7C"/>
                </a:solidFill>
              </a:rPr>
              <a:t>innovadora</a:t>
            </a:r>
            <a:r>
              <a:rPr lang="es-MX" dirty="0">
                <a:solidFill>
                  <a:srgbClr val="221E7C"/>
                </a:solidFill>
              </a:rPr>
              <a:t> en etapa de idea, prototipo o incluso ya desarrollada, pero </a:t>
            </a:r>
            <a:r>
              <a:rPr lang="es-MX" b="1" dirty="0">
                <a:solidFill>
                  <a:srgbClr val="221E7C"/>
                </a:solidFill>
              </a:rPr>
              <a:t>sin ventas.</a:t>
            </a:r>
            <a:endParaRPr lang="es-CL" b="1" dirty="0">
              <a:solidFill>
                <a:srgbClr val="221E7C"/>
              </a:solidFill>
            </a:endParaRPr>
          </a:p>
        </p:txBody>
      </p:sp>
      <p:cxnSp>
        <p:nvCxnSpPr>
          <p:cNvPr id="16" name="Conector recto 15">
            <a:extLst>
              <a:ext uri="{FF2B5EF4-FFF2-40B4-BE49-F238E27FC236}">
                <a16:creationId xmlns:a16="http://schemas.microsoft.com/office/drawing/2014/main" id="{46787CEA-747C-A42B-BB09-103F4B461C7D}"/>
              </a:ext>
            </a:extLst>
          </p:cNvPr>
          <p:cNvCxnSpPr>
            <a:cxnSpLocks/>
          </p:cNvCxnSpPr>
          <p:nvPr/>
        </p:nvCxnSpPr>
        <p:spPr>
          <a:xfrm>
            <a:off x="9963150" y="3915310"/>
            <a:ext cx="1483468" cy="0"/>
          </a:xfrm>
          <a:prstGeom prst="line">
            <a:avLst/>
          </a:prstGeom>
          <a:ln w="15875">
            <a:solidFill>
              <a:srgbClr val="110F3E"/>
            </a:solidFill>
          </a:ln>
        </p:spPr>
        <p:style>
          <a:lnRef idx="1">
            <a:schemeClr val="accent1"/>
          </a:lnRef>
          <a:fillRef idx="0">
            <a:schemeClr val="accent1"/>
          </a:fillRef>
          <a:effectRef idx="0">
            <a:schemeClr val="accent1"/>
          </a:effectRef>
          <a:fontRef idx="minor">
            <a:schemeClr val="tx1"/>
          </a:fontRef>
        </p:style>
      </p:cxnSp>
      <p:pic>
        <p:nvPicPr>
          <p:cNvPr id="19" name="Imagen 18" descr="Logotipo&#10;&#10;Descripción generada automáticamente">
            <a:extLst>
              <a:ext uri="{FF2B5EF4-FFF2-40B4-BE49-F238E27FC236}">
                <a16:creationId xmlns:a16="http://schemas.microsoft.com/office/drawing/2014/main" id="{1BCFDD32-72A1-8139-5282-DB47386B77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924" y="308771"/>
            <a:ext cx="1523157" cy="856776"/>
          </a:xfrm>
          <a:prstGeom prst="rect">
            <a:avLst/>
          </a:prstGeom>
        </p:spPr>
      </p:pic>
    </p:spTree>
    <p:extLst>
      <p:ext uri="{BB962C8B-B14F-4D97-AF65-F5344CB8AC3E}">
        <p14:creationId xmlns:p14="http://schemas.microsoft.com/office/powerpoint/2010/main" val="64868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r>
              <a:rPr lang="es-CL">
                <a:solidFill>
                  <a:schemeClr val="tx1">
                    <a:lumMod val="85000"/>
                    <a:lumOff val="15000"/>
                  </a:schemeClr>
                </a:solidFill>
              </a:rPr>
              <a:t>SLIDE</a:t>
            </a:r>
            <a:r>
              <a:rPr lang="es-CL"/>
              <a:t> </a:t>
            </a:r>
            <a:fld id="{AE7475CC-65F4-470B-9800-4792179A4762}" type="slidenum">
              <a:rPr lang="es-CL" smtClean="0"/>
              <a:pPr/>
              <a:t>7</a:t>
            </a:fld>
            <a:endParaRPr lang="es-CL"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156" y="0"/>
            <a:ext cx="9139844" cy="6858000"/>
          </a:xfrm>
          <a:prstGeom prst="rect">
            <a:avLst/>
          </a:prstGeom>
        </p:spPr>
      </p:pic>
      <p:sp>
        <p:nvSpPr>
          <p:cNvPr id="4" name="Rectangle 15"/>
          <p:cNvSpPr/>
          <p:nvPr/>
        </p:nvSpPr>
        <p:spPr>
          <a:xfrm>
            <a:off x="1749029" y="1062478"/>
            <a:ext cx="8693944" cy="4763180"/>
          </a:xfrm>
          <a:prstGeom prst="rect">
            <a:avLst/>
          </a:prstGeom>
          <a:solidFill>
            <a:schemeClr val="bg2">
              <a:lumMod val="10000"/>
              <a:alpha val="30196"/>
            </a:schemeClr>
          </a:solidFill>
          <a:ln w="6350">
            <a:noFill/>
          </a:ln>
        </p:spPr>
        <p:style>
          <a:lnRef idx="1">
            <a:schemeClr val="accent1"/>
          </a:lnRef>
          <a:fillRef idx="1">
            <a:schemeClr val="accent1"/>
          </a:fillRef>
          <a:effectRef idx="1">
            <a:schemeClr val="accent1"/>
          </a:effectRef>
          <a:fontRef idx="minor">
            <a:schemeClr val="lt1"/>
          </a:fontRef>
        </p:style>
        <p:txBody>
          <a:bodyPr vert="horz" wrap="square" lIns="91440" tIns="45720" rIns="91440" bIns="45720" rtlCol="0" anchor="ctr">
            <a:noAutofit/>
          </a:bodyPr>
          <a:lstStyle/>
          <a:p>
            <a:pPr algn="ctr"/>
            <a:r>
              <a:rPr lang="en-US" sz="6000" b="1" dirty="0"/>
              <a:t>NO SE APOYA PROYECTOS BASADOS EN IDEAS SIN DESARROLLAR</a:t>
            </a:r>
          </a:p>
        </p:txBody>
      </p:sp>
    </p:spTree>
    <p:extLst>
      <p:ext uri="{BB962C8B-B14F-4D97-AF65-F5344CB8AC3E}">
        <p14:creationId xmlns:p14="http://schemas.microsoft.com/office/powerpoint/2010/main" val="2093352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22" descr="Patrón de fondo&#10;&#10;Descripción generada automáticamente">
            <a:extLst>
              <a:ext uri="{FF2B5EF4-FFF2-40B4-BE49-F238E27FC236}">
                <a16:creationId xmlns:a16="http://schemas.microsoft.com/office/drawing/2014/main" id="{B94C05C5-C202-CC00-A28F-7B9924100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4794BC34-B618-44CB-BAD8-2243BD01A18C}"/>
              </a:ext>
            </a:extLst>
          </p:cNvPr>
          <p:cNvSpPr/>
          <p:nvPr/>
        </p:nvSpPr>
        <p:spPr>
          <a:xfrm>
            <a:off x="584199" y="2262188"/>
            <a:ext cx="1706938"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8" name="Rectángulo 7">
            <a:extLst>
              <a:ext uri="{FF2B5EF4-FFF2-40B4-BE49-F238E27FC236}">
                <a16:creationId xmlns:a16="http://schemas.microsoft.com/office/drawing/2014/main" id="{6D4F367B-7327-2A9C-9C10-A04D5D936A50}"/>
              </a:ext>
            </a:extLst>
          </p:cNvPr>
          <p:cNvSpPr/>
          <p:nvPr/>
        </p:nvSpPr>
        <p:spPr>
          <a:xfrm>
            <a:off x="584200" y="1808163"/>
            <a:ext cx="2842474" cy="454025"/>
          </a:xfrm>
          <a:prstGeom prst="rect">
            <a:avLst/>
          </a:prstGeom>
          <a:solidFill>
            <a:srgbClr val="FB7C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srgbClr val="FB7C74"/>
              </a:solidFill>
              <a:effectLst/>
              <a:uLnTx/>
              <a:uFillTx/>
              <a:latin typeface="Calibri" panose="020F0502020204030204"/>
              <a:ea typeface="+mn-ea"/>
              <a:cs typeface="+mn-cs"/>
            </a:endParaRPr>
          </a:p>
        </p:txBody>
      </p:sp>
      <p:sp>
        <p:nvSpPr>
          <p:cNvPr id="9" name="Título 1">
            <a:extLst>
              <a:ext uri="{FF2B5EF4-FFF2-40B4-BE49-F238E27FC236}">
                <a16:creationId xmlns:a16="http://schemas.microsoft.com/office/drawing/2014/main" id="{E8739E3A-9E18-91C1-C2B5-62C8A1B22A03}"/>
              </a:ext>
            </a:extLst>
          </p:cNvPr>
          <p:cNvSpPr txBox="1">
            <a:spLocks/>
          </p:cNvSpPr>
          <p:nvPr/>
        </p:nvSpPr>
        <p:spPr bwMode="auto">
          <a:xfrm>
            <a:off x="603092" y="1758196"/>
            <a:ext cx="2823582" cy="95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lnSpc>
                <a:spcPct val="100000"/>
              </a:lnSpc>
              <a:spcAft>
                <a:spcPts val="0"/>
              </a:spcAft>
              <a:defRPr/>
            </a:pPr>
            <a:r>
              <a:rPr lang="es-CL" sz="2800" b="1" i="1" dirty="0">
                <a:solidFill>
                  <a:schemeClr val="bg1"/>
                </a:solidFill>
                <a:latin typeface="+mn-lt"/>
              </a:rPr>
              <a:t>Semilla Inicia</a:t>
            </a:r>
            <a:br>
              <a:rPr lang="es-CL" sz="2800" b="1" i="1" dirty="0">
                <a:solidFill>
                  <a:schemeClr val="bg1"/>
                </a:solidFill>
                <a:latin typeface="+mn-lt"/>
              </a:rPr>
            </a:br>
            <a:r>
              <a:rPr lang="es-CL" sz="2800" b="1" i="1" dirty="0">
                <a:solidFill>
                  <a:schemeClr val="bg1"/>
                </a:solidFill>
                <a:latin typeface="+mn-lt"/>
              </a:rPr>
              <a:t>Mujeres </a:t>
            </a:r>
          </a:p>
        </p:txBody>
      </p:sp>
      <p:sp>
        <p:nvSpPr>
          <p:cNvPr id="10" name="CuadroTexto 9">
            <a:extLst>
              <a:ext uri="{FF2B5EF4-FFF2-40B4-BE49-F238E27FC236}">
                <a16:creationId xmlns:a16="http://schemas.microsoft.com/office/drawing/2014/main" id="{477C696B-1C93-1284-EFE0-66AE272BC196}"/>
              </a:ext>
            </a:extLst>
          </p:cNvPr>
          <p:cNvSpPr txBox="1"/>
          <p:nvPr/>
        </p:nvSpPr>
        <p:spPr>
          <a:xfrm>
            <a:off x="494325" y="2985571"/>
            <a:ext cx="3630000" cy="338554"/>
          </a:xfrm>
          <a:prstGeom prst="rect">
            <a:avLst/>
          </a:prstGeom>
          <a:noFill/>
        </p:spPr>
        <p:txBody>
          <a:bodyPr wrap="square">
            <a:spAutoFit/>
          </a:bodyPr>
          <a:lstStyle/>
          <a:p>
            <a:pPr marL="285750" indent="-285750" eaLnBrk="1" hangingPunct="1">
              <a:lnSpc>
                <a:spcPct val="100000"/>
              </a:lnSpc>
              <a:defRPr/>
            </a:pPr>
            <a:r>
              <a:rPr kumimoji="0" lang="es-MX" altLang="es-CL" sz="1600" i="0" u="sng" strike="noStrike" kern="1200" cap="none" spc="0" normalizeH="0" baseline="0" noProof="0" dirty="0">
                <a:ln>
                  <a:noFill/>
                </a:ln>
                <a:solidFill>
                  <a:srgbClr val="221E7C"/>
                </a:solidFill>
                <a:effectLst/>
                <a:uLnTx/>
                <a:uFillTx/>
                <a:latin typeface="Calibri" panose="020F0502020204030204" pitchFamily="34" charset="0"/>
                <a:ea typeface="+mn-ea"/>
                <a:cs typeface="+mn-cs"/>
              </a:rPr>
              <a:t>Plazo de ejecución: </a:t>
            </a:r>
            <a:r>
              <a:rPr kumimoji="0" lang="es-MX" altLang="es-CL" sz="1600" b="1" i="0" strike="noStrike" kern="1200" cap="none" spc="0" normalizeH="0" baseline="0" noProof="0" dirty="0">
                <a:ln>
                  <a:noFill/>
                </a:ln>
                <a:solidFill>
                  <a:srgbClr val="221E7C"/>
                </a:solidFill>
                <a:effectLst/>
                <a:uLnTx/>
                <a:uFillTx/>
                <a:latin typeface="Calibri" panose="020F0502020204030204" pitchFamily="34" charset="0"/>
                <a:ea typeface="+mn-ea"/>
                <a:cs typeface="+mn-cs"/>
              </a:rPr>
              <a:t>10 meses</a:t>
            </a:r>
            <a:r>
              <a:rPr kumimoji="0" lang="es-MX" altLang="es-CL" sz="1600" i="0" strike="noStrike" kern="1200" cap="none" spc="0" normalizeH="0" baseline="0" noProof="0" dirty="0">
                <a:ln>
                  <a:noFill/>
                </a:ln>
                <a:solidFill>
                  <a:srgbClr val="221E7C"/>
                </a:solidFill>
                <a:effectLst/>
                <a:uLnTx/>
                <a:uFillTx/>
                <a:latin typeface="Calibri" panose="020F0502020204030204" pitchFamily="34" charset="0"/>
                <a:ea typeface="+mn-ea"/>
                <a:cs typeface="+mn-cs"/>
              </a:rPr>
              <a:t>.</a:t>
            </a:r>
          </a:p>
        </p:txBody>
      </p:sp>
      <p:sp>
        <p:nvSpPr>
          <p:cNvPr id="12" name="CuadroTexto 11">
            <a:extLst>
              <a:ext uri="{FF2B5EF4-FFF2-40B4-BE49-F238E27FC236}">
                <a16:creationId xmlns:a16="http://schemas.microsoft.com/office/drawing/2014/main" id="{413288B8-6761-B21A-899B-85906774840E}"/>
              </a:ext>
            </a:extLst>
          </p:cNvPr>
          <p:cNvSpPr txBox="1"/>
          <p:nvPr/>
        </p:nvSpPr>
        <p:spPr>
          <a:xfrm>
            <a:off x="428912" y="4121340"/>
            <a:ext cx="5886450" cy="1661417"/>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CL" sz="1600" b="1" dirty="0">
                <a:solidFill>
                  <a:srgbClr val="221E7C"/>
                </a:solidFill>
              </a:rPr>
              <a:t>Validar técnicamente</a:t>
            </a:r>
            <a:r>
              <a:rPr lang="es-CL" sz="1600" dirty="0">
                <a:solidFill>
                  <a:srgbClr val="221E7C"/>
                </a:solidFill>
              </a:rPr>
              <a:t> la solución (producto o servicio funcione).</a:t>
            </a:r>
          </a:p>
          <a:p>
            <a:pPr marL="342900" lvl="0" indent="-342900" algn="just">
              <a:lnSpc>
                <a:spcPct val="107000"/>
              </a:lnSpc>
              <a:buFont typeface="Symbol" panose="05050102010706020507" pitchFamily="18" charset="2"/>
              <a:buChar char=""/>
            </a:pPr>
            <a:r>
              <a:rPr lang="es-CL" sz="1600" b="1" dirty="0">
                <a:solidFill>
                  <a:srgbClr val="221E7C"/>
                </a:solidFill>
              </a:rPr>
              <a:t>Validar comercialmente </a:t>
            </a:r>
            <a:r>
              <a:rPr lang="es-CL" sz="1600" dirty="0">
                <a:solidFill>
                  <a:srgbClr val="221E7C"/>
                </a:solidFill>
              </a:rPr>
              <a:t>la solución (primeras ventas).</a:t>
            </a:r>
          </a:p>
          <a:p>
            <a:pPr marL="342900" lvl="0" indent="-342900" algn="just">
              <a:lnSpc>
                <a:spcPct val="107000"/>
              </a:lnSpc>
              <a:buFont typeface="Symbol" panose="05050102010706020507" pitchFamily="18" charset="2"/>
              <a:buChar char=""/>
            </a:pPr>
            <a:r>
              <a:rPr lang="es-CL" sz="1600" dirty="0">
                <a:solidFill>
                  <a:srgbClr val="221E7C"/>
                </a:solidFill>
              </a:rPr>
              <a:t>Recibir </a:t>
            </a:r>
            <a:r>
              <a:rPr lang="es-CL" sz="1600" b="1" dirty="0">
                <a:solidFill>
                  <a:srgbClr val="221E7C"/>
                </a:solidFill>
              </a:rPr>
              <a:t>servicios de apoyo</a:t>
            </a:r>
            <a:r>
              <a:rPr lang="es-CL" sz="1600" dirty="0">
                <a:solidFill>
                  <a:srgbClr val="221E7C"/>
                </a:solidFill>
              </a:rPr>
              <a:t>: Mentorías y actividades en “El Viaje del Emprendedor”.</a:t>
            </a:r>
          </a:p>
          <a:p>
            <a:pPr marL="342900" lvl="0" indent="-342900" algn="just">
              <a:lnSpc>
                <a:spcPct val="107000"/>
              </a:lnSpc>
              <a:spcAft>
                <a:spcPts val="800"/>
              </a:spcAft>
              <a:buFont typeface="Symbol" panose="05050102010706020507" pitchFamily="18" charset="2"/>
              <a:buChar char=""/>
            </a:pPr>
            <a:r>
              <a:rPr lang="es-CL" sz="1600" dirty="0">
                <a:solidFill>
                  <a:srgbClr val="221E7C"/>
                </a:solidFill>
              </a:rPr>
              <a:t>Definir una metodología que permita determinar y medir </a:t>
            </a:r>
            <a:r>
              <a:rPr lang="es-CL" sz="1600" b="1" dirty="0">
                <a:solidFill>
                  <a:srgbClr val="221E7C"/>
                </a:solidFill>
              </a:rPr>
              <a:t>indicadores para una operación sostenible.</a:t>
            </a:r>
          </a:p>
        </p:txBody>
      </p:sp>
      <p:sp>
        <p:nvSpPr>
          <p:cNvPr id="14" name="CuadroTexto 13">
            <a:extLst>
              <a:ext uri="{FF2B5EF4-FFF2-40B4-BE49-F238E27FC236}">
                <a16:creationId xmlns:a16="http://schemas.microsoft.com/office/drawing/2014/main" id="{7B667C15-DC90-F6DB-D1B7-609551533E5E}"/>
              </a:ext>
            </a:extLst>
          </p:cNvPr>
          <p:cNvSpPr txBox="1"/>
          <p:nvPr/>
        </p:nvSpPr>
        <p:spPr>
          <a:xfrm>
            <a:off x="584199" y="3588305"/>
            <a:ext cx="2911476" cy="369332"/>
          </a:xfrm>
          <a:prstGeom prst="rect">
            <a:avLst/>
          </a:prstGeom>
          <a:noFill/>
        </p:spPr>
        <p:txBody>
          <a:bodyPr wrap="square">
            <a:spAutoFit/>
          </a:bodyPr>
          <a:lstStyle/>
          <a:p>
            <a:pPr eaLnBrk="1" hangingPunct="1">
              <a:lnSpc>
                <a:spcPct val="100000"/>
              </a:lnSpc>
              <a:buFont typeface="Arial" panose="020B0604020202020204" pitchFamily="34" charset="0"/>
              <a:buNone/>
            </a:pPr>
            <a:r>
              <a:rPr lang="es-CL" altLang="es-CL" sz="1800" b="1" dirty="0">
                <a:solidFill>
                  <a:srgbClr val="221E7C"/>
                </a:solidFill>
              </a:rPr>
              <a:t>¿Qué se debe lograr?</a:t>
            </a:r>
          </a:p>
        </p:txBody>
      </p:sp>
      <p:pic>
        <p:nvPicPr>
          <p:cNvPr id="22" name="Imagen 5" descr="Imagen que contiene rueda, taza, foto, cd&#10;&#10;Descripción generada automáticamente">
            <a:extLst>
              <a:ext uri="{FF2B5EF4-FFF2-40B4-BE49-F238E27FC236}">
                <a16:creationId xmlns:a16="http://schemas.microsoft.com/office/drawing/2014/main" id="{33288A64-BCB6-0464-EA2B-D10C9EC7E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97" t="235" r="254" b="-235"/>
          <a:stretch/>
        </p:blipFill>
        <p:spPr bwMode="auto">
          <a:xfrm>
            <a:off x="6444342" y="32127"/>
            <a:ext cx="5747657" cy="682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AF39B52E-E37F-44CE-7DFD-16BDDB73D62D}"/>
              </a:ext>
            </a:extLst>
          </p:cNvPr>
          <p:cNvSpPr txBox="1">
            <a:spLocks noChangeArrowheads="1"/>
          </p:cNvSpPr>
          <p:nvPr/>
        </p:nvSpPr>
        <p:spPr bwMode="auto">
          <a:xfrm>
            <a:off x="6695543" y="1203718"/>
            <a:ext cx="5002132" cy="480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lang="es-CL" altLang="es-CL" sz="1600" b="1" dirty="0">
                <a:solidFill>
                  <a:srgbClr val="221E7C"/>
                </a:solidFill>
              </a:rPr>
              <a:t>ACTIVIDADES</a:t>
            </a:r>
            <a:endParaRPr kumimoji="0" lang="es-CL" altLang="es-CL" sz="1600" b="1" i="0" u="none" strike="noStrike" kern="1200" cap="none" spc="0" normalizeH="0" baseline="0" noProof="0" dirty="0">
              <a:ln>
                <a:noFill/>
              </a:ln>
              <a:solidFill>
                <a:srgbClr val="221E7C"/>
              </a:solidFill>
              <a:effectLst/>
              <a:uLnTx/>
              <a:uFillTx/>
            </a:endParaRPr>
          </a:p>
          <a:p>
            <a:pPr marL="285750" indent="-285750" algn="just" eaLnBrk="1" hangingPunct="1">
              <a:lnSpc>
                <a:spcPct val="100000"/>
              </a:lnSpc>
              <a:buFontTx/>
              <a:buChar char="-"/>
              <a:defRPr/>
            </a:pPr>
            <a:r>
              <a:rPr lang="es-MX" altLang="es-CL" sz="1600" b="1" dirty="0">
                <a:solidFill>
                  <a:srgbClr val="221E7C"/>
                </a:solidFill>
              </a:rPr>
              <a:t>Servicios de mentoría,</a:t>
            </a:r>
            <a:r>
              <a:rPr kumimoji="0" lang="es-MX" altLang="es-CL" sz="1600" b="1" i="0" u="none" strike="noStrike" kern="1200" cap="none" spc="0" normalizeH="0" baseline="0" noProof="0" dirty="0">
                <a:ln>
                  <a:noFill/>
                </a:ln>
                <a:solidFill>
                  <a:srgbClr val="221E7C"/>
                </a:solidFill>
                <a:effectLst/>
                <a:uLnTx/>
                <a:uFillTx/>
              </a:rPr>
              <a:t> adquisición de habilidades a través de </a:t>
            </a:r>
            <a:r>
              <a:rPr lang="es-MX" altLang="es-CL" sz="1600" b="1" dirty="0">
                <a:solidFill>
                  <a:srgbClr val="221E7C"/>
                </a:solidFill>
              </a:rPr>
              <a:t>la plataforma El Viaje del Emprendedor.</a:t>
            </a:r>
            <a:endParaRPr kumimoji="0" lang="es-MX" altLang="es-CL" sz="1600" b="1" i="0" u="none" strike="noStrike" kern="1200" cap="none" spc="0" normalizeH="0" baseline="0" noProof="0" dirty="0">
              <a:ln>
                <a:noFill/>
              </a:ln>
              <a:solidFill>
                <a:srgbClr val="221E7C"/>
              </a:solidFill>
              <a:effectLst/>
              <a:uLnTx/>
              <a:uFillTx/>
            </a:endParaRPr>
          </a:p>
          <a:p>
            <a:pPr marL="285750" lvl="0" indent="-285750" eaLnBrk="1" hangingPunct="1">
              <a:lnSpc>
                <a:spcPct val="100000"/>
              </a:lnSpc>
              <a:buFontTx/>
              <a:buChar char="-"/>
              <a:defRPr/>
            </a:pPr>
            <a:r>
              <a:rPr lang="es-MX" altLang="es-CL" sz="1600" b="1" dirty="0">
                <a:solidFill>
                  <a:srgbClr val="221E7C"/>
                </a:solidFill>
              </a:rPr>
              <a:t>Constitución de empresa (personas naturales).</a:t>
            </a:r>
          </a:p>
          <a:p>
            <a:pPr marL="285750" lvl="0" indent="-285750" eaLnBrk="1" hangingPunct="1">
              <a:lnSpc>
                <a:spcPct val="100000"/>
              </a:lnSpc>
              <a:buFontTx/>
              <a:buChar char="-"/>
              <a:defRPr/>
            </a:pPr>
            <a:r>
              <a:rPr lang="es-MX" altLang="es-CL" sz="1600" b="1" dirty="0">
                <a:solidFill>
                  <a:srgbClr val="221E7C"/>
                </a:solidFill>
              </a:rPr>
              <a:t>Actividades para el desarrollo y validación técnica del producto/servicio.</a:t>
            </a:r>
          </a:p>
          <a:p>
            <a:pPr marL="285750" lvl="0" indent="-285750" eaLnBrk="1" hangingPunct="1">
              <a:lnSpc>
                <a:spcPct val="100000"/>
              </a:lnSpc>
              <a:buFontTx/>
              <a:buChar char="-"/>
              <a:defRPr/>
            </a:pPr>
            <a:r>
              <a:rPr lang="es-MX" altLang="es-CL" sz="1600" b="1" dirty="0">
                <a:solidFill>
                  <a:srgbClr val="221E7C"/>
                </a:solidFill>
              </a:rPr>
              <a:t>Actividades de prospección y validación comercial.</a:t>
            </a:r>
          </a:p>
          <a:p>
            <a:pPr marL="285750" marR="0" lvl="0" indent="-285750" algn="just" defTabSz="914400" rtl="0" eaLnBrk="1" fontAlgn="base" latinLnBrk="0" hangingPunct="1">
              <a:lnSpc>
                <a:spcPct val="100000"/>
              </a:lnSpc>
              <a:spcBef>
                <a:spcPts val="1000"/>
              </a:spcBef>
              <a:spcAft>
                <a:spcPct val="0"/>
              </a:spcAft>
              <a:buClrTx/>
              <a:buSzTx/>
              <a:buFontTx/>
              <a:buChar char="-"/>
              <a:tabLst/>
              <a:defRPr/>
            </a:pPr>
            <a:r>
              <a:rPr lang="es-MX" altLang="es-CL" sz="1600" b="1" dirty="0">
                <a:solidFill>
                  <a:srgbClr val="221E7C"/>
                </a:solidFill>
              </a:rPr>
              <a:t>Actividades para el desarrollo de una metodología que permita definir y medir indicadores que contribuyan a realizar una operación sostenible.</a:t>
            </a:r>
          </a:p>
          <a:p>
            <a:pPr marL="285750" marR="0" lvl="0" indent="-285750" algn="just" defTabSz="914400" rtl="0" eaLnBrk="1" fontAlgn="base" latinLnBrk="0" hangingPunct="1">
              <a:lnSpc>
                <a:spcPct val="100000"/>
              </a:lnSpc>
              <a:spcBef>
                <a:spcPts val="1000"/>
              </a:spcBef>
              <a:spcAft>
                <a:spcPct val="0"/>
              </a:spcAft>
              <a:buClrTx/>
              <a:buSzTx/>
              <a:buFontTx/>
              <a:buChar char="-"/>
              <a:tabLst/>
              <a:defRPr/>
            </a:pPr>
            <a:r>
              <a:rPr lang="es-MX" altLang="es-CL" sz="1600" dirty="0">
                <a:solidFill>
                  <a:srgbClr val="221E7C"/>
                </a:solidFill>
              </a:rPr>
              <a:t>Marketing y difusión.</a:t>
            </a:r>
          </a:p>
          <a:p>
            <a:pPr marL="285750" marR="0" lvl="0" indent="-285750" algn="just" defTabSz="914400" rtl="0" eaLnBrk="1" fontAlgn="base" latinLnBrk="0" hangingPunct="1">
              <a:lnSpc>
                <a:spcPct val="100000"/>
              </a:lnSpc>
              <a:spcBef>
                <a:spcPts val="1000"/>
              </a:spcBef>
              <a:spcAft>
                <a:spcPct val="0"/>
              </a:spcAft>
              <a:buClrTx/>
              <a:buSzTx/>
              <a:buFontTx/>
              <a:buChar char="-"/>
              <a:tabLst/>
              <a:defRPr/>
            </a:pPr>
            <a:r>
              <a:rPr lang="es-MX" altLang="es-CL" sz="1600" dirty="0">
                <a:solidFill>
                  <a:srgbClr val="221E7C"/>
                </a:solidFill>
              </a:rPr>
              <a:t>Protección propiedad intelectual e industrial.</a:t>
            </a:r>
          </a:p>
          <a:p>
            <a:pPr marL="285750" marR="0" lvl="0" indent="-285750" algn="just" defTabSz="914400" rtl="0" eaLnBrk="1" fontAlgn="base" latinLnBrk="0" hangingPunct="1">
              <a:lnSpc>
                <a:spcPct val="100000"/>
              </a:lnSpc>
              <a:spcBef>
                <a:spcPts val="1000"/>
              </a:spcBef>
              <a:spcAft>
                <a:spcPct val="0"/>
              </a:spcAft>
              <a:buClrTx/>
              <a:buSzTx/>
              <a:buFontTx/>
              <a:buChar char="-"/>
              <a:tabLst/>
              <a:defRPr/>
            </a:pPr>
            <a:r>
              <a:rPr lang="es-MX" altLang="es-CL" sz="1600" dirty="0">
                <a:solidFill>
                  <a:srgbClr val="221E7C"/>
                </a:solidFill>
              </a:rPr>
              <a:t>Equipo de trabajo, remuneraciones socias(os).</a:t>
            </a:r>
          </a:p>
          <a:p>
            <a:pPr marL="285750" marR="0" lvl="0" indent="-285750" algn="just" defTabSz="914400" rtl="0" eaLnBrk="1" fontAlgn="base" latinLnBrk="0" hangingPunct="1">
              <a:lnSpc>
                <a:spcPct val="100000"/>
              </a:lnSpc>
              <a:spcBef>
                <a:spcPts val="1000"/>
              </a:spcBef>
              <a:spcAft>
                <a:spcPct val="0"/>
              </a:spcAft>
              <a:buClrTx/>
              <a:buSzTx/>
              <a:buFontTx/>
              <a:buChar char="-"/>
              <a:tabLst/>
              <a:defRPr/>
            </a:pPr>
            <a:r>
              <a:rPr lang="es-MX" altLang="es-CL" sz="1600" dirty="0">
                <a:solidFill>
                  <a:srgbClr val="221E7C"/>
                </a:solidFill>
              </a:rPr>
              <a:t>Arriendos, servicios, certificaciones, crear la solución.</a:t>
            </a:r>
          </a:p>
          <a:p>
            <a:pPr marL="285750" marR="0" lvl="0" indent="-285750" algn="just" defTabSz="914400" rtl="0" eaLnBrk="1" fontAlgn="base" latinLnBrk="0" hangingPunct="1">
              <a:lnSpc>
                <a:spcPct val="100000"/>
              </a:lnSpc>
              <a:spcBef>
                <a:spcPts val="1000"/>
              </a:spcBef>
              <a:spcAft>
                <a:spcPct val="0"/>
              </a:spcAft>
              <a:buClrTx/>
              <a:buSzTx/>
              <a:buFontTx/>
              <a:buChar char="-"/>
              <a:tabLst/>
              <a:defRPr/>
            </a:pPr>
            <a:r>
              <a:rPr lang="es-MX" altLang="es-CL" sz="1600" dirty="0">
                <a:solidFill>
                  <a:srgbClr val="221E7C"/>
                </a:solidFill>
              </a:rPr>
              <a:t>Activos críticos, </a:t>
            </a:r>
            <a:r>
              <a:rPr lang="es-MX" altLang="es-CL" sz="1600" u="sng" dirty="0">
                <a:solidFill>
                  <a:srgbClr val="221E7C"/>
                </a:solidFill>
              </a:rPr>
              <a:t>máximo 20% del total aporte Corfo</a:t>
            </a:r>
            <a:r>
              <a:rPr lang="es-MX" altLang="es-CL" sz="1600" dirty="0">
                <a:solidFill>
                  <a:srgbClr val="221E7C"/>
                </a:solidFill>
              </a:rPr>
              <a:t>. </a:t>
            </a:r>
            <a:endParaRPr kumimoji="0" lang="es-MX" altLang="es-CL" sz="1600" b="0" i="0" u="none" strike="noStrike" kern="1200" cap="none" spc="0" normalizeH="0" baseline="0" noProof="0" dirty="0">
              <a:ln>
                <a:noFill/>
              </a:ln>
              <a:solidFill>
                <a:srgbClr val="221E7C"/>
              </a:solidFill>
              <a:effectLst/>
              <a:uLnTx/>
              <a:uFillTx/>
            </a:endParaRPr>
          </a:p>
          <a:p>
            <a:pPr marL="285750" marR="0" lvl="0" indent="-285750" algn="l" defTabSz="914400" rtl="0" eaLnBrk="1" fontAlgn="base" latinLnBrk="0" hangingPunct="1">
              <a:lnSpc>
                <a:spcPct val="100000"/>
              </a:lnSpc>
              <a:spcBef>
                <a:spcPts val="1000"/>
              </a:spcBef>
              <a:spcAft>
                <a:spcPct val="0"/>
              </a:spcAft>
              <a:buClrTx/>
              <a:buSzTx/>
              <a:buFontTx/>
              <a:buChar char="-"/>
              <a:tabLst/>
              <a:defRPr/>
            </a:pPr>
            <a:endParaRPr kumimoji="0" lang="es-MX" altLang="es-CL" sz="1600" b="0" i="0" u="none" strike="noStrike" kern="1200" cap="none" spc="0" normalizeH="0" baseline="0" noProof="0" dirty="0">
              <a:ln>
                <a:noFill/>
              </a:ln>
              <a:solidFill>
                <a:srgbClr val="221E7C"/>
              </a:solidFill>
              <a:effectLst/>
              <a:uLnTx/>
              <a:uFillTx/>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MX" altLang="es-CL" sz="1600" b="0" i="0" u="none" strike="noStrike" kern="1200" cap="none" spc="0" normalizeH="0" baseline="0" noProof="0" dirty="0">
              <a:ln>
                <a:noFill/>
              </a:ln>
              <a:solidFill>
                <a:srgbClr val="221E7C"/>
              </a:solidFill>
              <a:effectLst/>
              <a:uLnTx/>
              <a:uFillTx/>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MX" altLang="es-CL" sz="1600" b="0" i="0" u="none" strike="noStrike" kern="1200" cap="none" spc="0" normalizeH="0" baseline="0" noProof="0" dirty="0">
              <a:ln>
                <a:noFill/>
              </a:ln>
              <a:solidFill>
                <a:srgbClr val="221E7C"/>
              </a:solidFill>
              <a:effectLst/>
              <a:uLnTx/>
              <a:uFillTx/>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MX" altLang="es-CL" sz="1600" b="0" i="0" u="none" strike="noStrike" kern="1200" cap="none" spc="0" normalizeH="0" baseline="0" noProof="0" dirty="0">
              <a:ln>
                <a:noFill/>
              </a:ln>
              <a:solidFill>
                <a:srgbClr val="221E7C"/>
              </a:solidFill>
              <a:effectLst/>
              <a:uLnTx/>
              <a:uFillTx/>
            </a:endParaRPr>
          </a:p>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endParaRPr kumimoji="0" lang="es-CL" altLang="es-CL" sz="1600" b="0" i="0" u="none" strike="noStrike" kern="1200" cap="none" spc="0" normalizeH="0" baseline="0" noProof="0" dirty="0">
              <a:ln>
                <a:noFill/>
              </a:ln>
              <a:solidFill>
                <a:srgbClr val="221E7C"/>
              </a:solidFill>
              <a:effectLst/>
              <a:uLnTx/>
              <a:uFillTx/>
            </a:endParaRPr>
          </a:p>
        </p:txBody>
      </p:sp>
      <p:pic>
        <p:nvPicPr>
          <p:cNvPr id="5" name="Imagen 4" descr="Logotipo&#10;&#10;Descripción generada automáticamente">
            <a:extLst>
              <a:ext uri="{FF2B5EF4-FFF2-40B4-BE49-F238E27FC236}">
                <a16:creationId xmlns:a16="http://schemas.microsoft.com/office/drawing/2014/main" id="{546D93B9-CD9F-7BD2-38A6-BA1AD1D07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17" y="324826"/>
            <a:ext cx="1661020" cy="934324"/>
          </a:xfrm>
          <a:prstGeom prst="rect">
            <a:avLst/>
          </a:prstGeom>
        </p:spPr>
      </p:pic>
    </p:spTree>
    <p:extLst>
      <p:ext uri="{BB962C8B-B14F-4D97-AF65-F5344CB8AC3E}">
        <p14:creationId xmlns:p14="http://schemas.microsoft.com/office/powerpoint/2010/main" val="346772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5" descr="base gener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agen 6" descr="000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9865" y="1"/>
            <a:ext cx="1093787" cy="13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524000" y="2387601"/>
            <a:ext cx="9144000" cy="2246769"/>
          </a:xfrm>
          <a:prstGeom prst="rect">
            <a:avLst/>
          </a:prstGeom>
          <a:noFill/>
        </p:spPr>
        <p:txBody>
          <a:bodyPr>
            <a:spAutoFit/>
          </a:bodyPr>
          <a:lstStyle/>
          <a:p>
            <a:pPr algn="ctr" fontAlgn="auto">
              <a:spcBef>
                <a:spcPts val="0"/>
              </a:spcBef>
              <a:spcAft>
                <a:spcPts val="0"/>
              </a:spcAft>
              <a:defRPr/>
            </a:pPr>
            <a:r>
              <a:rPr lang="es-ES" sz="7000" b="1" spc="-150" dirty="0">
                <a:solidFill>
                  <a:srgbClr val="34B233"/>
                </a:solidFill>
                <a:latin typeface="Calibri"/>
                <a:cs typeface="Calibri"/>
              </a:rPr>
              <a:t>Mentor de las redes de CORFO</a:t>
            </a:r>
          </a:p>
        </p:txBody>
      </p:sp>
      <p:sp>
        <p:nvSpPr>
          <p:cNvPr id="11269" name="CuadroTexto 12"/>
          <p:cNvSpPr txBox="1">
            <a:spLocks noChangeArrowheads="1"/>
          </p:cNvSpPr>
          <p:nvPr/>
        </p:nvSpPr>
        <p:spPr bwMode="auto">
          <a:xfrm>
            <a:off x="2044700" y="2032000"/>
            <a:ext cx="8280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ES_tradnl" altLang="es-CL" sz="3000" b="1" dirty="0">
                <a:solidFill>
                  <a:srgbClr val="333333"/>
                </a:solidFill>
                <a:latin typeface="Arial Narrow" pitchFamily="34" charset="0"/>
              </a:rPr>
              <a:t>Los proyectos ganadores deberán adquirir un</a:t>
            </a:r>
            <a:endParaRPr lang="es-ES" altLang="es-CL" sz="3000" b="1" dirty="0">
              <a:solidFill>
                <a:srgbClr val="333333"/>
              </a:solidFill>
              <a:latin typeface="Arial Narrow" pitchFamily="34" charset="0"/>
            </a:endParaRPr>
          </a:p>
        </p:txBody>
      </p:sp>
      <p:sp>
        <p:nvSpPr>
          <p:cNvPr id="11270" name="CuadroTexto 12"/>
          <p:cNvSpPr txBox="1">
            <a:spLocks noChangeArrowheads="1"/>
          </p:cNvSpPr>
          <p:nvPr/>
        </p:nvSpPr>
        <p:spPr bwMode="auto">
          <a:xfrm>
            <a:off x="2052004" y="4614110"/>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s-ES_tradnl" altLang="es-CL" sz="2000" b="1" dirty="0">
                <a:solidFill>
                  <a:srgbClr val="333333"/>
                </a:solidFill>
                <a:latin typeface="Arial Narrow" pitchFamily="34" charset="0"/>
              </a:rPr>
              <a:t>.</a:t>
            </a:r>
            <a:endParaRPr lang="es-ES" altLang="es-CL" sz="2000" b="1" dirty="0">
              <a:solidFill>
                <a:srgbClr val="333333"/>
              </a:solidFill>
              <a:latin typeface="Arial Narrow" pitchFamily="34" charset="0"/>
            </a:endParaRPr>
          </a:p>
        </p:txBody>
      </p:sp>
      <p:sp>
        <p:nvSpPr>
          <p:cNvPr id="18" name="CuadroTexto 17"/>
          <p:cNvSpPr txBox="1"/>
          <p:nvPr/>
        </p:nvSpPr>
        <p:spPr>
          <a:xfrm>
            <a:off x="1703388" y="6405033"/>
            <a:ext cx="8964612" cy="261610"/>
          </a:xfrm>
          <a:prstGeom prst="rect">
            <a:avLst/>
          </a:prstGeom>
          <a:noFill/>
        </p:spPr>
        <p:txBody>
          <a:bodyPr>
            <a:spAutoFit/>
          </a:bodyPr>
          <a:lstStyle/>
          <a:p>
            <a:pPr algn="just" fontAlgn="auto">
              <a:spcBef>
                <a:spcPts val="0"/>
              </a:spcBef>
              <a:spcAft>
                <a:spcPts val="0"/>
              </a:spcAft>
              <a:defRPr/>
            </a:pPr>
            <a:r>
              <a:rPr lang="es-ES" sz="1100" b="1" dirty="0">
                <a:solidFill>
                  <a:schemeClr val="bg1">
                    <a:lumMod val="65000"/>
                  </a:schemeClr>
                </a:solidFill>
                <a:latin typeface="Arial Narrow"/>
                <a:cs typeface="Arial Narrow"/>
              </a:rPr>
              <a:t>Programa Regional de Apoyo al Emprendimiento</a:t>
            </a:r>
          </a:p>
        </p:txBody>
      </p:sp>
    </p:spTree>
    <p:extLst>
      <p:ext uri="{BB962C8B-B14F-4D97-AF65-F5344CB8AC3E}">
        <p14:creationId xmlns:p14="http://schemas.microsoft.com/office/powerpoint/2010/main" val="29258499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D2FD5C241A1494FA576161CC2FAEAEE" ma:contentTypeVersion="14" ma:contentTypeDescription="Crear nuevo documento." ma:contentTypeScope="" ma:versionID="102e42b9c87f347c99e0ed6a7ca4dc48">
  <xsd:schema xmlns:xsd="http://www.w3.org/2001/XMLSchema" xmlns:xs="http://www.w3.org/2001/XMLSchema" xmlns:p="http://schemas.microsoft.com/office/2006/metadata/properties" xmlns:ns3="66ffc224-3ba0-4176-8efa-217e9de68ffc" xmlns:ns4="ef331753-91a4-4cda-98c2-420a6a58d139" targetNamespace="http://schemas.microsoft.com/office/2006/metadata/properties" ma:root="true" ma:fieldsID="56eeb5bd45af07792efc8a4133b41731" ns3:_="" ns4:_="">
    <xsd:import namespace="66ffc224-3ba0-4176-8efa-217e9de68ffc"/>
    <xsd:import namespace="ef331753-91a4-4cda-98c2-420a6a58d13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fc224-3ba0-4176-8efa-217e9de68ffc"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331753-91a4-4cda-98c2-420a6a58d13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730EA5-33F6-4885-8252-10476DEF6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ffc224-3ba0-4176-8efa-217e9de68ffc"/>
    <ds:schemaRef ds:uri="ef331753-91a4-4cda-98c2-420a6a58d1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C67432-D35C-43A7-AEBC-F90AC875A121}">
  <ds:schemaRef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http://schemas.microsoft.com/office/infopath/2007/PartnerControls"/>
    <ds:schemaRef ds:uri="ef331753-91a4-4cda-98c2-420a6a58d139"/>
    <ds:schemaRef ds:uri="66ffc224-3ba0-4176-8efa-217e9de68ffc"/>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5C27699D-7026-4E87-8494-FDAF36413F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6086</TotalTime>
  <Words>1519</Words>
  <Application>Microsoft Office PowerPoint</Application>
  <PresentationFormat>Panorámica</PresentationFormat>
  <Paragraphs>203</Paragraphs>
  <Slides>32</Slides>
  <Notes>9</Notes>
  <HiddenSlides>0</HiddenSlides>
  <MMClips>3</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32</vt:i4>
      </vt:variant>
    </vt:vector>
  </HeadingPairs>
  <TitlesOfParts>
    <vt:vector size="41" baseType="lpstr">
      <vt:lpstr>Arial</vt:lpstr>
      <vt:lpstr>Arial Narrow</vt:lpstr>
      <vt:lpstr>Bradley Hand ITC</vt:lpstr>
      <vt:lpstr>Calibri</vt:lpstr>
      <vt:lpstr>Calibri Light</vt:lpstr>
      <vt:lpstr>Open Sans Semibold</vt:lpstr>
      <vt:lpstr>Symbol</vt:lpstr>
      <vt:lpstr>Wingdings</vt:lpstr>
      <vt:lpstr>Tema de Office</vt:lpstr>
      <vt:lpstr>WEBINAR SEMILLA EXPANDE</vt:lpstr>
      <vt:lpstr>Presentación de PowerPoint</vt:lpstr>
      <vt:lpstr>Presentación de PowerPoint</vt:lpstr>
      <vt:lpstr>Presentación de PowerPoint</vt:lpstr>
      <vt:lpstr>Presentación de PowerPoint</vt:lpstr>
      <vt:lpstr>Semilla Inicia Mujeres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FECHAS CONVOCATORIA</vt:lpstr>
      <vt:lpstr>FORMULARIO POSTULACIÓN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WEBINAR SEMILLA EXPANDE</vt:lpstr>
      <vt:lpstr>¿Qué beneficio entrega? </vt:lpstr>
      <vt:lpstr>Resultados esperados</vt:lpstr>
      <vt:lpstr>FECHAS CONVOCATORIA</vt:lpstr>
      <vt:lpstr>WEBINARS</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Semilla Inicia</dc:title>
  <dc:creator>Felipe Bobadilla Navarro;Perla Espinosa Muñoz</dc:creator>
  <cp:lastModifiedBy>Leonel Claros Clemente</cp:lastModifiedBy>
  <cp:revision>76</cp:revision>
  <dcterms:created xsi:type="dcterms:W3CDTF">2021-03-01T17:58:30Z</dcterms:created>
  <dcterms:modified xsi:type="dcterms:W3CDTF">2024-05-03T14:02:38Z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0x0101000D2FD5C241A1494FA576161CC2FAEAEE</vt:lpwstr>
  </property>
</Properties>
</file>